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319" r:id="rId4"/>
    <p:sldId id="259" r:id="rId5"/>
    <p:sldId id="260" r:id="rId6"/>
    <p:sldId id="265" r:id="rId7"/>
    <p:sldId id="320" r:id="rId8"/>
    <p:sldId id="267" r:id="rId9"/>
    <p:sldId id="269" r:id="rId10"/>
    <p:sldId id="268" r:id="rId11"/>
    <p:sldId id="270" r:id="rId12"/>
    <p:sldId id="282" r:id="rId13"/>
    <p:sldId id="273" r:id="rId14"/>
    <p:sldId id="274" r:id="rId15"/>
    <p:sldId id="276" r:id="rId16"/>
    <p:sldId id="277" r:id="rId17"/>
    <p:sldId id="279" r:id="rId18"/>
    <p:sldId id="280" r:id="rId19"/>
    <p:sldId id="278" r:id="rId20"/>
    <p:sldId id="321" r:id="rId21"/>
    <p:sldId id="281" r:id="rId22"/>
    <p:sldId id="283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  <a:srgbClr val="070C11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60"/>
  </p:normalViewPr>
  <p:slideViewPr>
    <p:cSldViewPr>
      <p:cViewPr>
        <p:scale>
          <a:sx n="75" d="100"/>
          <a:sy n="75" d="100"/>
        </p:scale>
        <p:origin x="-96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5E4D1-FD5E-4720-BEF2-BD7C622295F6}" type="datetimeFigureOut">
              <a:rPr lang="ko-KR" altLang="en-US" smtClean="0"/>
              <a:pPr/>
              <a:t>2010-07-23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A5A19-9547-4B48-9171-63FD2EC3D4F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A5A19-9547-4B48-9171-63FD2EC3D4F1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A5A19-9547-4B48-9171-63FD2EC3D4F1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A5A19-9547-4B48-9171-63FD2EC3D4F1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E9E4-5F2C-490E-B029-0C6D08CCE4E3}" type="datetimeFigureOut">
              <a:rPr lang="ko-KR" altLang="en-US" smtClean="0"/>
              <a:pPr/>
              <a:t>2010-07-23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98CC-711B-43AA-8E2C-DBACBAB99B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E9E4-5F2C-490E-B029-0C6D08CCE4E3}" type="datetimeFigureOut">
              <a:rPr lang="ko-KR" altLang="en-US" smtClean="0"/>
              <a:pPr/>
              <a:t>2010-07-23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98CC-711B-43AA-8E2C-DBACBAB99B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E9E4-5F2C-490E-B029-0C6D08CCE4E3}" type="datetimeFigureOut">
              <a:rPr lang="ko-KR" altLang="en-US" smtClean="0"/>
              <a:pPr/>
              <a:t>2010-07-23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98CC-711B-43AA-8E2C-DBACBAB99B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E9E4-5F2C-490E-B029-0C6D08CCE4E3}" type="datetimeFigureOut">
              <a:rPr lang="ko-KR" altLang="en-US" smtClean="0"/>
              <a:pPr/>
              <a:t>2010-07-23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98CC-711B-43AA-8E2C-DBACBAB99B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E9E4-5F2C-490E-B029-0C6D08CCE4E3}" type="datetimeFigureOut">
              <a:rPr lang="ko-KR" altLang="en-US" smtClean="0"/>
              <a:pPr/>
              <a:t>2010-07-23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98CC-711B-43AA-8E2C-DBACBAB99B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E9E4-5F2C-490E-B029-0C6D08CCE4E3}" type="datetimeFigureOut">
              <a:rPr lang="ko-KR" altLang="en-US" smtClean="0"/>
              <a:pPr/>
              <a:t>2010-07-23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98CC-711B-43AA-8E2C-DBACBAB99B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E9E4-5F2C-490E-B029-0C6D08CCE4E3}" type="datetimeFigureOut">
              <a:rPr lang="ko-KR" altLang="en-US" smtClean="0"/>
              <a:pPr/>
              <a:t>2010-07-23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98CC-711B-43AA-8E2C-DBACBAB99B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E9E4-5F2C-490E-B029-0C6D08CCE4E3}" type="datetimeFigureOut">
              <a:rPr lang="ko-KR" altLang="en-US" smtClean="0"/>
              <a:pPr/>
              <a:t>2010-07-23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98CC-711B-43AA-8E2C-DBACBAB99B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E9E4-5F2C-490E-B029-0C6D08CCE4E3}" type="datetimeFigureOut">
              <a:rPr lang="ko-KR" altLang="en-US" smtClean="0"/>
              <a:pPr/>
              <a:t>2010-07-23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98CC-711B-43AA-8E2C-DBACBAB99B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E9E4-5F2C-490E-B029-0C6D08CCE4E3}" type="datetimeFigureOut">
              <a:rPr lang="ko-KR" altLang="en-US" smtClean="0"/>
              <a:pPr/>
              <a:t>2010-07-23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98CC-711B-43AA-8E2C-DBACBAB99B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E9E4-5F2C-490E-B029-0C6D08CCE4E3}" type="datetimeFigureOut">
              <a:rPr lang="ko-KR" altLang="en-US" smtClean="0"/>
              <a:pPr/>
              <a:t>2010-07-23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98CC-711B-43AA-8E2C-DBACBAB99B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AE9E4-5F2C-490E-B029-0C6D08CCE4E3}" type="datetimeFigureOut">
              <a:rPr lang="ko-KR" altLang="en-US" smtClean="0"/>
              <a:pPr/>
              <a:t>2010-07-23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F98CC-711B-43AA-8E2C-DBACBAB99B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14678" y="2230931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spc="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창 경 원</a:t>
            </a:r>
            <a:endParaRPr lang="ko-KR" altLang="en-US" sz="4400" b="1" spc="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571480"/>
            <a:ext cx="256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미니 시리즈 </a:t>
            </a:r>
            <a:r>
              <a:rPr lang="ko-KR" altLang="en-US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기획안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 </a:t>
            </a:r>
            <a:endParaRPr lang="ko-KR" alt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5675010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기획 </a:t>
            </a:r>
            <a:r>
              <a:rPr lang="en-US" altLang="ko-KR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/ </a:t>
            </a:r>
            <a:r>
              <a:rPr lang="ko-KR" alt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구성          </a:t>
            </a:r>
            <a:r>
              <a:rPr lang="ko-KR" alt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정  의  목</a:t>
            </a:r>
            <a:endParaRPr lang="en-US" altLang="ko-KR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  <a:p>
            <a:pPr algn="ctr"/>
            <a:r>
              <a:rPr lang="ko-KR" altLang="en-US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동국대학교 영상대학원 영화기획전공</a:t>
            </a:r>
            <a:endParaRPr lang="en-US" altLang="ko-KR" sz="1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  <a:p>
            <a:pPr algn="ctr"/>
            <a:r>
              <a:rPr lang="en-US" altLang="ko-KR" sz="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(gachi204@naver.com / 010 3634 4208</a:t>
            </a:r>
            <a:r>
              <a:rPr lang="en-US" altLang="ko-KR" sz="9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900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모서리가 둥근 직사각형 3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grpSp>
        <p:nvGrpSpPr>
          <p:cNvPr id="44" name="Group 30"/>
          <p:cNvGrpSpPr>
            <a:grpSpLocks/>
          </p:cNvGrpSpPr>
          <p:nvPr/>
        </p:nvGrpSpPr>
        <p:grpSpPr bwMode="auto">
          <a:xfrm>
            <a:off x="3059832" y="3013844"/>
            <a:ext cx="2970041" cy="466731"/>
            <a:chOff x="1296" y="1344"/>
            <a:chExt cx="2637" cy="43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5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397" cy="33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 sz="1400" dirty="0"/>
            </a:p>
          </p:txBody>
        </p:sp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 sz="1400" dirty="0"/>
            </a:p>
          </p:txBody>
        </p:sp>
        <p:sp>
          <p:nvSpPr>
            <p:cNvPr id="47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160" cy="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ko-KR" altLang="en-US" sz="1400" b="1" dirty="0" smtClean="0"/>
                <a:t>드라마 시대적 배경</a:t>
              </a:r>
              <a:endParaRPr lang="en-US" altLang="ko-KR" sz="1400" b="1" dirty="0">
                <a:ea typeface="굴림" charset="-127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256" cy="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b="1" dirty="0">
                  <a:ea typeface="굴림" charset="-127"/>
                </a:rPr>
                <a:t>1</a:t>
              </a:r>
            </a:p>
          </p:txBody>
        </p:sp>
      </p:grpSp>
      <p:grpSp>
        <p:nvGrpSpPr>
          <p:cNvPr id="49" name="Group 31"/>
          <p:cNvGrpSpPr>
            <a:grpSpLocks/>
          </p:cNvGrpSpPr>
          <p:nvPr/>
        </p:nvGrpSpPr>
        <p:grpSpPr bwMode="auto">
          <a:xfrm>
            <a:off x="3059832" y="3585348"/>
            <a:ext cx="2970038" cy="466731"/>
            <a:chOff x="1296" y="1824"/>
            <a:chExt cx="2637" cy="43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0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397" cy="33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 sz="1400" dirty="0"/>
            </a:p>
          </p:txBody>
        </p:sp>
        <p:sp>
          <p:nvSpPr>
            <p:cNvPr id="5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 sz="1400" dirty="0"/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gray">
            <a:xfrm>
              <a:off x="1673" y="1934"/>
              <a:ext cx="2160" cy="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ko-KR" altLang="en-US" sz="1400" b="1" dirty="0" smtClean="0">
                  <a:latin typeface="+mn-ea"/>
                </a:rPr>
                <a:t>제  작  진  행</a:t>
              </a:r>
              <a:endParaRPr lang="en-US" altLang="ko-KR" sz="1400" b="1" dirty="0">
                <a:latin typeface="+mn-ea"/>
              </a:endParaRPr>
            </a:p>
          </p:txBody>
        </p:sp>
        <p:sp>
          <p:nvSpPr>
            <p:cNvPr id="53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256" cy="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b="1" dirty="0">
                  <a:ea typeface="굴림" charset="-127"/>
                </a:rPr>
                <a:t>2</a:t>
              </a:r>
            </a:p>
          </p:txBody>
        </p:sp>
      </p:grpSp>
      <p:grpSp>
        <p:nvGrpSpPr>
          <p:cNvPr id="54" name="Group 32"/>
          <p:cNvGrpSpPr>
            <a:grpSpLocks/>
          </p:cNvGrpSpPr>
          <p:nvPr/>
        </p:nvGrpSpPr>
        <p:grpSpPr bwMode="auto">
          <a:xfrm>
            <a:off x="3059832" y="4123517"/>
            <a:ext cx="2970041" cy="466731"/>
            <a:chOff x="1296" y="2304"/>
            <a:chExt cx="2637" cy="43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5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397" cy="33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 sz="1400" dirty="0"/>
            </a:p>
          </p:txBody>
        </p:sp>
        <p:sp>
          <p:nvSpPr>
            <p:cNvPr id="56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 sz="1400" dirty="0"/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gray">
            <a:xfrm>
              <a:off x="1680" y="2414"/>
              <a:ext cx="2160" cy="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ko-KR" altLang="en-US" sz="1400" b="1" dirty="0" smtClean="0">
                  <a:latin typeface="+mn-ea"/>
                </a:rPr>
                <a:t>등  장  인  물</a:t>
              </a:r>
              <a:endParaRPr lang="en-US" altLang="ko-KR" sz="1400" b="1" dirty="0">
                <a:latin typeface="+mn-ea"/>
              </a:endParaRPr>
            </a:p>
          </p:txBody>
        </p:sp>
        <p:sp>
          <p:nvSpPr>
            <p:cNvPr id="58" name="Text Box 18"/>
            <p:cNvSpPr txBox="1">
              <a:spLocks noChangeArrowheads="1"/>
            </p:cNvSpPr>
            <p:nvPr/>
          </p:nvSpPr>
          <p:spPr bwMode="gray">
            <a:xfrm>
              <a:off x="1393" y="2366"/>
              <a:ext cx="256" cy="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b="1" dirty="0">
                  <a:ea typeface="굴림" charset="-127"/>
                </a:rPr>
                <a:t>3</a:t>
              </a:r>
            </a:p>
          </p:txBody>
        </p:sp>
      </p:grpSp>
      <p:grpSp>
        <p:nvGrpSpPr>
          <p:cNvPr id="59" name="Group 33"/>
          <p:cNvGrpSpPr>
            <a:grpSpLocks/>
          </p:cNvGrpSpPr>
          <p:nvPr/>
        </p:nvGrpSpPr>
        <p:grpSpPr bwMode="auto">
          <a:xfrm>
            <a:off x="3059832" y="4695021"/>
            <a:ext cx="2970045" cy="466731"/>
            <a:chOff x="1296" y="2832"/>
            <a:chExt cx="2637" cy="43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0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397" cy="33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 sz="1400" dirty="0"/>
            </a:p>
          </p:txBody>
        </p:sp>
        <p:sp>
          <p:nvSpPr>
            <p:cNvPr id="61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 sz="1400" dirty="0"/>
            </a:p>
          </p:txBody>
        </p:sp>
        <p:sp>
          <p:nvSpPr>
            <p:cNvPr id="62" name="Text Box 22"/>
            <p:cNvSpPr txBox="1">
              <a:spLocks noChangeArrowheads="1"/>
            </p:cNvSpPr>
            <p:nvPr/>
          </p:nvSpPr>
          <p:spPr bwMode="gray">
            <a:xfrm>
              <a:off x="1680" y="2942"/>
              <a:ext cx="2160" cy="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ko-KR" altLang="en-US" sz="1400" b="1" dirty="0" smtClean="0"/>
                <a:t>흥  미  요  소</a:t>
              </a:r>
              <a:endParaRPr lang="en-US" altLang="ko-KR" sz="1400" b="1" dirty="0">
                <a:ea typeface="굴림" charset="-127"/>
              </a:endParaRPr>
            </a:p>
          </p:txBody>
        </p:sp>
        <p:sp>
          <p:nvSpPr>
            <p:cNvPr id="63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256" cy="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b="1" dirty="0">
                  <a:ea typeface="굴림" charset="-127"/>
                </a:rPr>
                <a:t>4</a:t>
              </a:r>
            </a:p>
          </p:txBody>
        </p:sp>
      </p:grpSp>
      <p:grpSp>
        <p:nvGrpSpPr>
          <p:cNvPr id="64" name="Group 34"/>
          <p:cNvGrpSpPr>
            <a:grpSpLocks/>
          </p:cNvGrpSpPr>
          <p:nvPr/>
        </p:nvGrpSpPr>
        <p:grpSpPr bwMode="auto">
          <a:xfrm>
            <a:off x="3059832" y="5266525"/>
            <a:ext cx="2970045" cy="466731"/>
            <a:chOff x="1296" y="3360"/>
            <a:chExt cx="2637" cy="43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5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2397" cy="33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 sz="1400" dirty="0"/>
            </a:p>
          </p:txBody>
        </p:sp>
        <p:sp>
          <p:nvSpPr>
            <p:cNvPr id="66" name="AutoShape 27"/>
            <p:cNvSpPr>
              <a:spLocks noChangeArrowheads="1"/>
            </p:cNvSpPr>
            <p:nvPr/>
          </p:nvSpPr>
          <p:spPr bwMode="gray">
            <a:xfrm>
              <a:off x="1296" y="3360"/>
              <a:ext cx="432" cy="432"/>
            </a:xfrm>
            <a:prstGeom prst="diamond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 sz="1400" dirty="0"/>
            </a:p>
          </p:txBody>
        </p:sp>
        <p:sp>
          <p:nvSpPr>
            <p:cNvPr id="67" name="Text Box 28"/>
            <p:cNvSpPr txBox="1">
              <a:spLocks noChangeArrowheads="1"/>
            </p:cNvSpPr>
            <p:nvPr/>
          </p:nvSpPr>
          <p:spPr bwMode="gray">
            <a:xfrm>
              <a:off x="1680" y="3404"/>
              <a:ext cx="2160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150000"/>
                </a:lnSpc>
              </a:pPr>
              <a:r>
                <a:rPr lang="ko-KR" altLang="en-US" sz="1400" b="1" dirty="0" smtClean="0"/>
                <a:t>스토리 구성</a:t>
              </a:r>
              <a:r>
                <a:rPr lang="en-US" altLang="ko-KR" sz="1400" b="1" dirty="0" smtClean="0"/>
                <a:t>(Plot)</a:t>
              </a:r>
              <a:endParaRPr lang="ko-KR" altLang="en-US" sz="1400" b="1" dirty="0"/>
            </a:p>
          </p:txBody>
        </p:sp>
        <p:sp>
          <p:nvSpPr>
            <p:cNvPr id="68" name="Text Box 29"/>
            <p:cNvSpPr txBox="1">
              <a:spLocks noChangeArrowheads="1"/>
            </p:cNvSpPr>
            <p:nvPr/>
          </p:nvSpPr>
          <p:spPr bwMode="gray">
            <a:xfrm>
              <a:off x="1393" y="3422"/>
              <a:ext cx="256" cy="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b="1" dirty="0">
                  <a:ea typeface="굴림" charset="-127"/>
                </a:rPr>
                <a:t>5</a:t>
              </a:r>
            </a:p>
          </p:txBody>
        </p:sp>
      </p:grpSp>
      <p:grpSp>
        <p:nvGrpSpPr>
          <p:cNvPr id="69" name="Group 30"/>
          <p:cNvGrpSpPr>
            <a:grpSpLocks/>
          </p:cNvGrpSpPr>
          <p:nvPr/>
        </p:nvGrpSpPr>
        <p:grpSpPr bwMode="auto">
          <a:xfrm>
            <a:off x="3059832" y="2076079"/>
            <a:ext cx="2985935" cy="488825"/>
            <a:chOff x="1536" y="1419"/>
            <a:chExt cx="2386" cy="57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0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386" cy="573"/>
            </a:xfrm>
            <a:prstGeom prst="roundRect">
              <a:avLst>
                <a:gd name="adj" fmla="val 3338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gray">
            <a:xfrm>
              <a:off x="1659" y="1536"/>
              <a:ext cx="2160" cy="3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ko-KR" sz="1600" b="1" dirty="0" smtClean="0"/>
                <a:t>Ⅳ. </a:t>
              </a:r>
              <a:r>
                <a:rPr lang="ko-KR" altLang="en-US" sz="1600" b="1" dirty="0" smtClean="0"/>
                <a:t>작 품 소 개</a:t>
              </a:r>
              <a:endParaRPr lang="ko-KR" altLang="en-US" sz="1600" b="1" dirty="0"/>
            </a:p>
          </p:txBody>
        </p:sp>
      </p:grpSp>
      <p:grpSp>
        <p:nvGrpSpPr>
          <p:cNvPr id="31" name="Group 34"/>
          <p:cNvGrpSpPr>
            <a:grpSpLocks/>
          </p:cNvGrpSpPr>
          <p:nvPr/>
        </p:nvGrpSpPr>
        <p:grpSpPr bwMode="auto">
          <a:xfrm>
            <a:off x="3059832" y="5821381"/>
            <a:ext cx="2970045" cy="466731"/>
            <a:chOff x="1296" y="3360"/>
            <a:chExt cx="2637" cy="43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2397" cy="33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 sz="1400" dirty="0"/>
            </a:p>
          </p:txBody>
        </p:sp>
        <p:sp>
          <p:nvSpPr>
            <p:cNvPr id="33" name="AutoShape 27"/>
            <p:cNvSpPr>
              <a:spLocks noChangeArrowheads="1"/>
            </p:cNvSpPr>
            <p:nvPr/>
          </p:nvSpPr>
          <p:spPr bwMode="gray">
            <a:xfrm>
              <a:off x="1296" y="3360"/>
              <a:ext cx="432" cy="432"/>
            </a:xfrm>
            <a:prstGeom prst="diamond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 sz="1400" dirty="0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gray">
            <a:xfrm>
              <a:off x="1680" y="3404"/>
              <a:ext cx="2160" cy="3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150000"/>
                </a:lnSpc>
              </a:pPr>
              <a:r>
                <a:rPr lang="ko-KR" altLang="en-US" sz="1400" b="1" dirty="0" smtClean="0"/>
                <a:t>드라마상 창경원 변천 과정</a:t>
              </a:r>
              <a:endParaRPr lang="ko-KR" altLang="en-US" sz="1400" b="1" dirty="0"/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gray">
            <a:xfrm>
              <a:off x="1393" y="3422"/>
              <a:ext cx="256" cy="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b="1" dirty="0">
                  <a:ea typeface="굴림" charset="-127"/>
                </a:rPr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Ⅳ</a:t>
            </a: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. 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작품소개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pic>
        <p:nvPicPr>
          <p:cNvPr id="15" name="그림 14" descr="20090622115523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857919"/>
            <a:ext cx="9144000" cy="5992809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0" y="8445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962" y="1017513"/>
            <a:ext cx="4937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드라마 시대적 배경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(1950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년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월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~9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월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 6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개월간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1655554"/>
            <a:ext cx="784887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좌우 대립이 절정을 맞고 있었던 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1950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부터 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6.25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전쟁이 발발하고 난 뒤 한 차례 서울이 수복되는 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월까지의 이야기이다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당시 북한에서는 소련의 지원을 받아 은밀히 남침을 준비 중에 있었으며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남한에서는 여수 순천 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4.3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사건 등의 실패로 남로당을 비롯한 좌익세력이 북한으로 도망친 상태였고 테러와 폭동을 일삼던 빨치산들은 대부분이 소탕되거나 죽음을 당하고 있었다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또한 흑과 백의 논리에 의해 무고한 사람들이 우익단체의 폭력에 시름하던 시기이기도 하다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2000"/>
              </a:lnSpc>
            </a:pPr>
            <a:endParaRPr lang="en-US" altLang="ko-K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20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인간들도 이렇게 살기 어려운 시기인지라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동물들이 모여있던 창경원 실상은 비참하기 그지 없었다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당시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실제 나라에서는 전력에 하등의 도움이 안 된다는 사실에 동물원에 대한 지원이 거의 없는 상태였다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태평양 전쟁 말기에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미군의 폭격시 민간에 위험을 줄 수 있다는 핑계로 맹수들은 일본인 사육사들에 의해 독살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독극물을 탄 먹이로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당하거나 교살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밧줄과 곡갱이로 찍어 죽였다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당하여 맹수들은 한 마리도 남아있지 않은 상태였고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사실 유지에 대한 비용절감으로 죽음을 당했다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그나마 남아있던 동물들은 제대로 된 처우를 받지 못하고 있는 실정이었다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해방 후 부터 몇몇의 사육사라 불리는 사람들이 있었지만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그들은 동물에 대해 지식이 거의 전무한 상태였고 수의학체계가 잡혀있지 않아 약조차 구하기 힘들었다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동물이 왜 죽어 가는지 왜 아파하는 아는 이가 없었으며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그나마 남아있던 동물들은 한국전쟁이 일어나자 인민군들에게 잡아 먹혔고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전쟁이 끝났을 땐 동물원엔 살아남은 동물들이 하나 없었다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이런 실화를 바탕으로 우리가 고통을 받았던 것처럼 이 땅의 동물들도 고통을 받았다는 사실을 알리고 싶다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900"/>
              </a:lnSpc>
            </a:pPr>
            <a:endParaRPr lang="en-US" altLang="ko-KR" sz="1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900"/>
              </a:lnSpc>
            </a:pPr>
            <a:endParaRPr lang="ko-KR" altLang="en-US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Ⅳ</a:t>
            </a: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. 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작품소개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pic>
        <p:nvPicPr>
          <p:cNvPr id="9" name="그림 8" descr="창경원5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" y="836710"/>
            <a:ext cx="9144000" cy="6021289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/>
        </p:nvSpPr>
        <p:spPr>
          <a:xfrm>
            <a:off x="0" y="8445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1835166"/>
            <a:ext cx="799288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당시는 지금처럼 천정이 개방되어 있는 현대식 무책천개식방양장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無柵天蓋式放養場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아니라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쇠기둥과 철망 등으로 우리를 만들고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앞쪽에 인지책을 울타리처럼 만들어 놓은 허름한 동물우리가 대부분이었다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창경궁에 그러한 세트를 실질적으로 지을 수는 없겠지만 지방의 중소 동물원을 잘 활용하여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창경궁과 그 동물원에서 촬영을 병행한다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해당 동물원의 경우 드라마 촬영지로서 많은 각광을 받을 수 있다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962" y="1017513"/>
            <a:ext cx="4937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제작진행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촬영 장소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연출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3562638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특별히 동물들에게 조련을 요구할 수 있는 상황은 많지 않고 연기를 하는 동물은 오순이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오랑우탄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정도이며 충분히 할 수 있는 수준이다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오히려 특수효과를 써야 되는 상황이 많은 듯하다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예를 들어 쓰러져 있는 말이라고 한다면 말가죽으로 진짜 말처럼 보이게 하는 그런 상황 말이다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6" y="4890340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현재 드라마 방문지를 예를 들자면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사실 볼 것이 너무 없다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차라리 세트화 된 동물원에 동물들이 실제 있고 그 동물들을 통해서 많은 볼거리와 다양한 체험을 하게 된다면 많은 사람들이 계속 찾아오는 곳이 될 것이다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 우리의 창경원이 그 당시 어려운 사정을 겪었던 것처럼 각 나라에서도 비슷한 상황들이 있었다고 한다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예로 베를린 동물원이나 나고야 동물원 같은 곳은 태평양 전쟁 말기에 연합군으로 부터 폭격까지 당했다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베를린 동물원에 니치당원이 들어가는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나고야 동물원에 군국주의자가 들어가는 등의 우리의 이야기를 그들에 맞춰 접목시키는 재탄생 작업도 충분히 이루어 질 수 있다</a:t>
            </a:r>
            <a:r>
              <a:rPr lang="en-US" altLang="ko-KR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560" y="1484784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현재 창경궁엔 동식물원이 없는 상태이다</a:t>
            </a:r>
            <a:r>
              <a:rPr lang="en-US" altLang="ko-KR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이에 따른 제작 방향은</a:t>
            </a:r>
            <a:r>
              <a:rPr lang="en-US" altLang="ko-KR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? </a:t>
            </a:r>
            <a:r>
              <a:rPr lang="ko-KR" altLang="en-US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</a:t>
            </a:r>
            <a:endParaRPr lang="ko-KR" altLang="en-US" sz="14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3218631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동물이야기는 연출에 어려움이 따른다</a:t>
            </a:r>
            <a:r>
              <a:rPr lang="en-US" altLang="ko-KR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1400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560" y="4561383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문화컨텐츠 가능성은</a:t>
            </a:r>
            <a:r>
              <a:rPr lang="en-US" altLang="ko-KR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1400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Ⅳ</a:t>
            </a: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. 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작품소개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962" y="1017513"/>
            <a:ext cx="378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등장인물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배우 예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8" name="그림 7" descr="이준기.bmp"/>
          <p:cNvPicPr preferRelativeResize="0">
            <a:picLocks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755576" y="1844824"/>
            <a:ext cx="1620000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55776" y="1772816"/>
            <a:ext cx="6048672" cy="2805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원래는 남한에서 형과 함께 산짐승들을 잡고 살았으나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마을사람들과 형이 빨갱이라는 오해 속에 국방군들에게 죽자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북으로 넘어와 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 부근에서 살고 있는 남자이다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남한사회에 대한 적개심을 가지고 항상 복수를 꿈꾸고 있는 진지한 모습도 보이지만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원 성격은 활발하고 엉뚱하며 어디로 튈지 모르는 럭비공 같은 남자이다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우연한 기회에 동규와 만나고 그를 따라 남한으로 내려가 형의 복수를 하려고 하지만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동물원으로 들어간 뒤로부터 점점 진정한 자신의 본성을 찾아가고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사랑과 용서를 배우게 된다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 스승과 같았던 형에게서 배운 동물지식을 동원하여 동물들의 질병을 고치고 창경원을 그 동안 외로이 창경원을 지키고 있었던 사육사 명선과 함께 동물원 회생을 돕는다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ko-KR" altLang="en-US" dirty="0"/>
          </a:p>
        </p:txBody>
      </p:sp>
      <p:pic>
        <p:nvPicPr>
          <p:cNvPr id="11" name="그림 10" descr="untitled.bmp"/>
          <p:cNvPicPr preferRelativeResize="0">
            <a:picLocks/>
          </p:cNvPicPr>
          <p:nvPr/>
        </p:nvPicPr>
        <p:blipFill>
          <a:blip r:embed="rId3" cstate="print">
            <a:lum contrast="30000"/>
          </a:blip>
          <a:srcRect l="20490" t="16392" r="1649" b="18041"/>
          <a:stretch>
            <a:fillRect/>
          </a:stretch>
        </p:blipFill>
        <p:spPr>
          <a:xfrm>
            <a:off x="6876256" y="4793114"/>
            <a:ext cx="1620000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27584" y="301843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이무남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/25)</a:t>
            </a:r>
            <a:endParaRPr lang="ko-KR" altLang="en-US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4721106"/>
            <a:ext cx="6120680" cy="1587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북으로 넘어와있는 남로당 소속의 소좌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당에 헌신적이며 조국해방과 적화통일을 꿈꾸고 있는 인물이다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이상주의자에 다혈질의 성격이지만 가슴만은 누구보다 따뜻한 사람이다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그는 남로당 재건을 위해 이승만을 죽이란 임무를 부여 받고 남한으로 내려와 무남과 함께 동물원으로 들어가게 되면서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그곳의 동물들과 사람들에게 점차 동화되어가기 시작한다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48264" y="594524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김동규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/30)</a:t>
            </a:r>
            <a:endParaRPr lang="ko-KR" altLang="en-US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Ⅳ. 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작품소개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pic>
        <p:nvPicPr>
          <p:cNvPr id="8" name="그림 7" descr="imagesCAK2PF1M.jpg"/>
          <p:cNvPicPr preferRelativeResize="0">
            <a:picLocks/>
          </p:cNvPicPr>
          <p:nvPr/>
        </p:nvPicPr>
        <p:blipFill>
          <a:blip r:embed="rId2" cstate="print"/>
          <a:srcRect r="16891" b="14424"/>
          <a:stretch>
            <a:fillRect/>
          </a:stretch>
        </p:blipFill>
        <p:spPr>
          <a:xfrm>
            <a:off x="791760" y="1268880"/>
            <a:ext cx="1620000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55776" y="1196752"/>
            <a:ext cx="6048672" cy="20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 동물원 주임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해방 후부터 현재까지 동물들에게 헌신을 다하고 있는 여자이다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동물원이 지금의 사람들에게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서로를 이해하고 사랑하게 만들 수 있는 힘이 있다고 믿고 있으며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생명은 어느 것 하나 소중하지 않은 게 없다는 신념을 가지고 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 죽은 엄마와의 소중한 추억을 지키기 위해 동물원 재건에 힘쓰고 있는 여자이다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무남을 능력을 알게 되면서 그만이 동물들을 살리고 동물원을 예전의 모습으로 만들 수 있을 거란 희망을 가지고 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244237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신명선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/27)</a:t>
            </a:r>
            <a:endParaRPr lang="ko-KR" altLang="en-US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그림 12" descr="imagesCAPPU4EQ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284984"/>
            <a:ext cx="1620000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15876" y="3281546"/>
            <a:ext cx="6048672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서울대 농과대 수의학부 재학생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아직은 미비한 수의학계를 앞으로 발전시키고 끌어나갈 유능한 인재이다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그것은 표면적으로 모습일 뿐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그의 진짜 정체는 남한에 남아있는 ‘적성’이라 불리는 남로당 숨은 실력자이다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명선을 사랑하여 동물원을 돕고 있지만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무남의 등장으로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그를 좋아하게 되는 명선 때문에 점차 이성을 잃어간다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63556" y="447980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정진욱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/27)</a:t>
            </a:r>
            <a:endParaRPr lang="ko-KR" altLang="en-US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그림 15" descr="N2005030919061443701.jpg"/>
          <p:cNvPicPr preferRelativeResize="0">
            <a:picLocks/>
          </p:cNvPicPr>
          <p:nvPr/>
        </p:nvPicPr>
        <p:blipFill>
          <a:blip r:embed="rId4" cstate="print"/>
          <a:srcRect t="8194" r="24800" b="15162"/>
          <a:stretch>
            <a:fillRect/>
          </a:stretch>
        </p:blipFill>
        <p:spPr>
          <a:xfrm>
            <a:off x="793676" y="5013176"/>
            <a:ext cx="1620000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589684" y="4995041"/>
            <a:ext cx="6048672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남로당의 연락책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소속은 남로당이지만 당에 대한 충성심은 별로 없다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그저 먹고 살 일에 충실한 남자이다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만물상을 운영하고 있으며 발명이 취미인 활달하고 유쾌한 캐릭터다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북에서 온 무남과 동규를 도우면서 동물원 사육사 상옥을 좋아하게 된다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617800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문창배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/40)</a:t>
            </a:r>
            <a:endParaRPr lang="ko-KR" altLang="en-US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36712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Ⅳ. 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작품소개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1650286"/>
            <a:ext cx="6048672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창경원의 회계과장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 내에 동물원을 폐쇄하고 돈이 되는 매점을 설치할 계획을 가지고 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매번 동물원에 시련을 안겨주는 인물로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사리사욕이 강하고 암수에 능한 사람이다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167177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나과장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/45)</a:t>
            </a:r>
            <a:endParaRPr lang="ko-KR" altLang="en-US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8476" y="2936952"/>
            <a:ext cx="604867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사건 때 가족이 몰살당한 뒤로 공산당이라면 치를 떠는 자로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냉혈한에 빨갱이 사냥꾼으로 악명 높은 형사이다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처음부터 무남과 동규를 수상히 여기면서 그들을 감시하고 쫓아다닌다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289590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차형사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/35)</a:t>
            </a:r>
            <a:endParaRPr lang="ko-KR" altLang="en-US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8476" y="4118116"/>
            <a:ext cx="604867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미 군정청의 방첩대장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일제시대 때 명선과 명선모를 버리고 미국으로 건너가 해방 후 다시 한국으로 돌아왔다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자신의 야망을 위해 가족을 버렸지만 명선에게는 애틋한 부정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父情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 가지고 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584" y="407707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신임수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/55)</a:t>
            </a:r>
            <a:endParaRPr lang="ko-KR" altLang="en-US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8476" y="5363738"/>
            <a:ext cx="6048672" cy="80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동물원의 사육사로 명선을 도와 동물들을 돌보고 있는 인물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사육사라고 하지만 동물에 대한 지식은 거의 없다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극히 현실적인 인물이다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900"/>
              </a:lnSpc>
            </a:pP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7584" y="532269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박철만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/40)</a:t>
            </a:r>
            <a:endParaRPr lang="ko-KR" altLang="en-US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Ⅳ. 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작품소개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68476" y="1381812"/>
            <a:ext cx="604867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철만과 함께 사육사로 명선을 도우고 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눈치 없는 게 흠이지만 귀엽고 톡톡 튀는 여자이다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동물원에 들어온 동규를 좋아하고 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900"/>
              </a:lnSpc>
            </a:pP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7584" y="136225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이상옥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/30)</a:t>
            </a:r>
            <a:endParaRPr lang="ko-KR" altLang="en-US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68476" y="2148778"/>
            <a:ext cx="6048672" cy="80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일제 강점기부터 현재까지 식물원을 담당하고 있는 늙은 남자다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속이 깊고 창경원의 모든 역사에 대해 해박하다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900"/>
              </a:lnSpc>
            </a:pP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215434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김주임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/60)</a:t>
            </a:r>
            <a:endParaRPr lang="ko-KR" altLang="en-US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8476" y="2821972"/>
            <a:ext cx="610798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동규를 남으로 보낸 남로당의 대좌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동규가 아버지처럼 따르는 인물이고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인민군들이 창경원에 들어왔을 때 그곳의 책임자로 활동한다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900"/>
              </a:lnSpc>
            </a:pP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285293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이대좌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/45)</a:t>
            </a:r>
            <a:endParaRPr lang="ko-KR" altLang="en-US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68476" y="3529352"/>
            <a:ext cx="610798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일제 패망할 무렵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 사육사들의 살육에서 유일하게 살아남은 한국산 호랑이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창경원내 유일한 맹수로 명선에 의해 비밀리에 사육되어왔다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인간들을 증오하고 마음의 문을 굳게 닫고 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동물원에 온 무남에 의해 점차 변화가 일어난다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356910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       두</a:t>
            </a:r>
            <a:endParaRPr lang="en-US" altLang="ko-KR" sz="1600" b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호랑이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68476" y="4694180"/>
            <a:ext cx="6179988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무남이 힘들 때나 고통스러울 때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그에게 나타나 환영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幻影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과거 죽은 형이 ‘자신이 죽으면 동물들을 지키는 백여우가 되고 싶다’란 말을 한 적이 있었기에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백여우를 죽은 형의 분신으로 여기고 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584" y="471663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  여  우</a:t>
            </a:r>
            <a:endParaRPr lang="en-US" altLang="ko-KR" sz="1600" b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형의 분신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68476" y="5723778"/>
            <a:ext cx="617998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약장수가 끌고 다니던 암컷 오랑우탄이다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동규에 의해 동물원에 들어오게 되고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동규의 사랑을 독차지하려고 상옥과 항상 대립한다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7584" y="568273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  순  이</a:t>
            </a:r>
            <a:endParaRPr lang="en-US" altLang="ko-KR" sz="1600" b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오랑우탄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962" y="1017513"/>
            <a:ext cx="428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흥미요소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- 1(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주인공과 대립되는 요소들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5" name="Rectangle 50"/>
          <p:cNvSpPr>
            <a:spLocks noChangeArrowheads="1"/>
          </p:cNvSpPr>
          <p:nvPr/>
        </p:nvSpPr>
        <p:spPr bwMode="auto">
          <a:xfrm>
            <a:off x="182563" y="279400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Ⅳ. 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작품소개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grpSp>
        <p:nvGrpSpPr>
          <p:cNvPr id="2" name="그룹 193"/>
          <p:cNvGrpSpPr/>
          <p:nvPr/>
        </p:nvGrpSpPr>
        <p:grpSpPr>
          <a:xfrm>
            <a:off x="683568" y="1746784"/>
            <a:ext cx="7920880" cy="4490528"/>
            <a:chOff x="1009650" y="1233608"/>
            <a:chExt cx="7562878" cy="3597117"/>
          </a:xfrm>
        </p:grpSpPr>
        <p:sp>
          <p:nvSpPr>
            <p:cNvPr id="50" name="Freeform 4"/>
            <p:cNvSpPr>
              <a:spLocks/>
            </p:cNvSpPr>
            <p:nvPr/>
          </p:nvSpPr>
          <p:spPr bwMode="gray">
            <a:xfrm>
              <a:off x="1009650" y="3779038"/>
              <a:ext cx="711200" cy="1051687"/>
            </a:xfrm>
            <a:custGeom>
              <a:avLst/>
              <a:gdLst/>
              <a:ahLst/>
              <a:cxnLst>
                <a:cxn ang="0">
                  <a:pos x="88" y="1160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1256"/>
                </a:cxn>
                <a:cxn ang="0">
                  <a:pos x="1104" y="1256"/>
                </a:cxn>
                <a:cxn ang="0">
                  <a:pos x="1104" y="1160"/>
                </a:cxn>
                <a:cxn ang="0">
                  <a:pos x="88" y="1160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33CCCC"/>
                </a:gs>
                <a:gs pos="50000">
                  <a:srgbClr val="33CCCC">
                    <a:gamma/>
                    <a:tint val="21176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gray">
            <a:xfrm rot="10800000">
              <a:off x="2730977" y="1233608"/>
              <a:ext cx="711200" cy="1051687"/>
            </a:xfrm>
            <a:custGeom>
              <a:avLst/>
              <a:gdLst/>
              <a:ahLst/>
              <a:cxnLst>
                <a:cxn ang="0">
                  <a:pos x="88" y="1160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1256"/>
                </a:cxn>
                <a:cxn ang="0">
                  <a:pos x="1104" y="1256"/>
                </a:cxn>
                <a:cxn ang="0">
                  <a:pos x="1104" y="1160"/>
                </a:cxn>
                <a:cxn ang="0">
                  <a:pos x="88" y="1160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33CCCC"/>
                </a:gs>
                <a:gs pos="50000">
                  <a:srgbClr val="33CCCC">
                    <a:gamma/>
                    <a:tint val="21176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60" name="Rectangle 6"/>
            <p:cNvSpPr>
              <a:spLocks noChangeArrowheads="1"/>
            </p:cNvSpPr>
            <p:nvPr/>
          </p:nvSpPr>
          <p:spPr bwMode="gray">
            <a:xfrm>
              <a:off x="1102995" y="1363624"/>
              <a:ext cx="2240280" cy="3328417"/>
            </a:xfrm>
            <a:prstGeom prst="rect">
              <a:avLst/>
            </a:prstGeom>
            <a:gradFill rotWithShape="1">
              <a:gsLst>
                <a:gs pos="0">
                  <a:srgbClr val="009999">
                    <a:gamma/>
                    <a:shade val="46275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27000" dir="30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endParaRPr lang="en-US" altLang="ko-KR" b="1" dirty="0" smtClean="0">
                <a:solidFill>
                  <a:srgbClr val="FFFFFF"/>
                </a:solidFill>
                <a:ea typeface="굴림" pitchFamily="50" charset="-127"/>
              </a:endParaRPr>
            </a:p>
            <a:p>
              <a:endParaRPr lang="en-US" altLang="ko-KR" b="1" dirty="0">
                <a:solidFill>
                  <a:srgbClr val="FFFFFF"/>
                </a:solidFill>
                <a:ea typeface="굴림" pitchFamily="50" charset="-127"/>
              </a:endParaRPr>
            </a:p>
            <a:p>
              <a:endParaRPr lang="en-US" altLang="ko-KR" sz="1600" dirty="0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gray">
            <a:xfrm>
              <a:off x="6140001" y="3779038"/>
              <a:ext cx="711200" cy="1051687"/>
            </a:xfrm>
            <a:custGeom>
              <a:avLst/>
              <a:gdLst/>
              <a:ahLst/>
              <a:cxnLst>
                <a:cxn ang="0">
                  <a:pos x="88" y="1160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1256"/>
                </a:cxn>
                <a:cxn ang="0">
                  <a:pos x="1104" y="1256"/>
                </a:cxn>
                <a:cxn ang="0">
                  <a:pos x="1104" y="1160"/>
                </a:cxn>
                <a:cxn ang="0">
                  <a:pos x="88" y="1160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gray">
            <a:xfrm rot="10800000">
              <a:off x="7861328" y="1233608"/>
              <a:ext cx="711200" cy="1051687"/>
            </a:xfrm>
            <a:custGeom>
              <a:avLst/>
              <a:gdLst/>
              <a:ahLst/>
              <a:cxnLst>
                <a:cxn ang="0">
                  <a:pos x="88" y="1160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1256"/>
                </a:cxn>
                <a:cxn ang="0">
                  <a:pos x="1104" y="1256"/>
                </a:cxn>
                <a:cxn ang="0">
                  <a:pos x="1104" y="1160"/>
                </a:cxn>
                <a:cxn ang="0">
                  <a:pos x="88" y="1160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50000">
                  <a:srgbClr val="FFCC66">
                    <a:gamma/>
                    <a:tint val="21176"/>
                    <a:invGamma/>
                  </a:srgbClr>
                </a:gs>
                <a:gs pos="100000">
                  <a:srgbClr val="FFCC66"/>
                </a:gs>
              </a:gsLst>
              <a:lin ang="0" scaled="1"/>
            </a:gradFill>
            <a:ln w="0">
              <a:solidFill>
                <a:srgbClr val="DFE2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65" name="Rectangle 9"/>
            <p:cNvSpPr>
              <a:spLocks noChangeArrowheads="1"/>
            </p:cNvSpPr>
            <p:nvPr/>
          </p:nvSpPr>
          <p:spPr bwMode="gray">
            <a:xfrm>
              <a:off x="6233346" y="1363624"/>
              <a:ext cx="2240280" cy="3328417"/>
            </a:xfrm>
            <a:prstGeom prst="rect">
              <a:avLst/>
            </a:prstGeom>
            <a:gradFill rotWithShape="1">
              <a:gsLst>
                <a:gs pos="0">
                  <a:srgbClr val="D85E28">
                    <a:gamma/>
                    <a:shade val="46275"/>
                    <a:invGamma/>
                  </a:srgbClr>
                </a:gs>
                <a:gs pos="50000">
                  <a:srgbClr val="D85E28"/>
                </a:gs>
                <a:gs pos="100000">
                  <a:srgbClr val="D85E28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27000" dir="30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endParaRPr lang="en-US" altLang="ko-KR" sz="1600" dirty="0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66" name="왼쪽/오른쪽 화살표 설명선 65"/>
            <p:cNvSpPr/>
            <p:nvPr/>
          </p:nvSpPr>
          <p:spPr>
            <a:xfrm>
              <a:off x="3727807" y="1357298"/>
              <a:ext cx="2143140" cy="3357586"/>
            </a:xfrm>
            <a:prstGeom prst="leftRightArrowCallout">
              <a:avLst>
                <a:gd name="adj1" fmla="val 25000"/>
                <a:gd name="adj2" fmla="val 25000"/>
                <a:gd name="adj3" fmla="val 9762"/>
                <a:gd name="adj4" fmla="val 60313"/>
              </a:avLst>
            </a:prstGeom>
            <a:gradFill flip="none" rotWithShape="1">
              <a:gsLst>
                <a:gs pos="15000">
                  <a:schemeClr val="accent3">
                    <a:lumMod val="60000"/>
                    <a:lumOff val="40000"/>
                    <a:shade val="30000"/>
                    <a:satMod val="115000"/>
                    <a:alpha val="71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dist="381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089979" y="2627932"/>
            <a:ext cx="108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/>
              <a:t>동물 치료</a:t>
            </a:r>
            <a:endParaRPr lang="ko-KR" altLang="en-US" sz="1200" b="1" dirty="0"/>
          </a:p>
        </p:txBody>
      </p:sp>
      <p:cxnSp>
        <p:nvCxnSpPr>
          <p:cNvPr id="68" name="직선 연결선 67"/>
          <p:cNvCxnSpPr/>
          <p:nvPr/>
        </p:nvCxnSpPr>
        <p:spPr>
          <a:xfrm flipV="1">
            <a:off x="959770" y="2896032"/>
            <a:ext cx="7281657" cy="169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998537" y="3493078"/>
            <a:ext cx="1238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/>
              <a:t>이념 </a:t>
            </a:r>
            <a:r>
              <a:rPr lang="en-US" altLang="ko-KR" sz="1200" b="1" dirty="0" smtClean="0"/>
              <a:t>/ </a:t>
            </a:r>
            <a:r>
              <a:rPr lang="ko-KR" altLang="en-US" sz="1200" b="1" dirty="0" smtClean="0"/>
              <a:t>사상</a:t>
            </a:r>
            <a:endParaRPr lang="ko-KR" alt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4024663" y="4301394"/>
            <a:ext cx="1238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/>
              <a:t>내    면</a:t>
            </a:r>
            <a:endParaRPr lang="ko-KR" altLang="en-US" sz="12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547664" y="2132856"/>
            <a:ext cx="1153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  무  남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82931" y="2148204"/>
            <a:ext cx="1153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5" name="직선 연결선 74"/>
          <p:cNvCxnSpPr/>
          <p:nvPr/>
        </p:nvCxnSpPr>
        <p:spPr>
          <a:xfrm flipV="1">
            <a:off x="959118" y="3785811"/>
            <a:ext cx="7281657" cy="169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/>
          <p:nvPr/>
        </p:nvCxnSpPr>
        <p:spPr>
          <a:xfrm flipV="1">
            <a:off x="959118" y="4602847"/>
            <a:ext cx="7281657" cy="169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066542" y="2155144"/>
            <a:ext cx="1153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     립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55576" y="2641341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</a:rPr>
              <a:t>경험과 본능</a:t>
            </a:r>
            <a:r>
              <a:rPr lang="en-US" altLang="ko-KR" sz="1100" b="1" dirty="0" smtClean="0">
                <a:solidFill>
                  <a:schemeClr val="bg1"/>
                </a:solidFill>
              </a:rPr>
              <a:t>,</a:t>
            </a:r>
            <a:r>
              <a:rPr lang="ko-KR" altLang="en-US" sz="1100" b="1" dirty="0" smtClean="0">
                <a:solidFill>
                  <a:schemeClr val="bg1"/>
                </a:solidFill>
              </a:rPr>
              <a:t> 직관에 의한 동물 치료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66247" y="2641341"/>
            <a:ext cx="21628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</a:rPr>
              <a:t>수의학과 약물만이 최우선이다 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16893" y="3324245"/>
            <a:ext cx="21628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</a:rPr>
              <a:t>동물들도 이 땅에서 살아갈 자격이 있고 소중한 존재들이다</a:t>
            </a:r>
            <a:r>
              <a:rPr lang="en-US" altLang="ko-KR" sz="1100" b="1" dirty="0" smtClean="0">
                <a:solidFill>
                  <a:schemeClr val="bg1"/>
                </a:solidFill>
              </a:rPr>
              <a:t>.</a:t>
            </a:r>
            <a:r>
              <a:rPr lang="ko-KR" altLang="en-US" sz="1100" b="1" dirty="0" smtClean="0">
                <a:solidFill>
                  <a:schemeClr val="bg1"/>
                </a:solidFill>
              </a:rPr>
              <a:t> 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53372" y="3323084"/>
            <a:ext cx="2307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</a:rPr>
              <a:t>인민이 죽어가고 있는데 </a:t>
            </a:r>
            <a:endParaRPr lang="en-US" altLang="ko-KR" sz="11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1100" b="1" dirty="0" smtClean="0">
                <a:solidFill>
                  <a:schemeClr val="bg1"/>
                </a:solidFill>
              </a:rPr>
              <a:t>동물들한테 신경 쓸 겨를이 없다</a:t>
            </a:r>
            <a:r>
              <a:rPr lang="en-US" altLang="ko-KR" sz="1100" b="1" dirty="0" smtClean="0">
                <a:solidFill>
                  <a:schemeClr val="bg1"/>
                </a:solidFill>
              </a:rPr>
              <a:t>. 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78670" y="4269398"/>
            <a:ext cx="2181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</a:rPr>
              <a:t>형의 복수를 원한다</a:t>
            </a:r>
            <a:r>
              <a:rPr lang="en-US" altLang="ko-KR" sz="11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018805" y="4155891"/>
            <a:ext cx="23791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</a:rPr>
              <a:t>생명을 사랑하는 것이 </a:t>
            </a:r>
            <a:endParaRPr lang="en-US" altLang="ko-KR" sz="11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1100" b="1" dirty="0" smtClean="0">
                <a:solidFill>
                  <a:schemeClr val="bg1"/>
                </a:solidFill>
              </a:rPr>
              <a:t>스스로를 구원하는 길이다</a:t>
            </a:r>
            <a:r>
              <a:rPr lang="en-US" altLang="ko-KR" sz="1100" b="1" dirty="0" smtClean="0">
                <a:solidFill>
                  <a:schemeClr val="bg1"/>
                </a:solidFill>
              </a:rPr>
              <a:t>. 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666942" y="2896032"/>
            <a:ext cx="1153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정 진 욱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68344" y="3767832"/>
            <a:ext cx="1153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김 동 규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642944" y="4606528"/>
            <a:ext cx="1153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신 명 선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054093" y="5215610"/>
            <a:ext cx="1238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/>
              <a:t>인간 대 동물</a:t>
            </a:r>
            <a:endParaRPr lang="ko-KR" altLang="en-US" sz="1200" b="1" dirty="0"/>
          </a:p>
        </p:txBody>
      </p:sp>
      <p:cxnSp>
        <p:nvCxnSpPr>
          <p:cNvPr id="107" name="직선 연결선 106"/>
          <p:cNvCxnSpPr/>
          <p:nvPr/>
        </p:nvCxnSpPr>
        <p:spPr>
          <a:xfrm flipV="1">
            <a:off x="988548" y="5517063"/>
            <a:ext cx="7281657" cy="169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755576" y="5056272"/>
            <a:ext cx="2333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</a:rPr>
              <a:t>동물과 인간이 같이 공존할 수 있고 서로에게서 희망을 찾고 싶다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48235" y="5070107"/>
            <a:ext cx="23791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solidFill>
                  <a:schemeClr val="bg1"/>
                </a:solidFill>
              </a:rPr>
              <a:t>인간들은 모두 똑같다</a:t>
            </a:r>
            <a:r>
              <a:rPr lang="en-US" altLang="ko-KR" sz="11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ko-KR" altLang="en-US" sz="1100" b="1" dirty="0" smtClean="0">
                <a:solidFill>
                  <a:schemeClr val="bg1"/>
                </a:solidFill>
              </a:rPr>
              <a:t>인간을 증오하고 미워한다</a:t>
            </a:r>
            <a:r>
              <a:rPr lang="en-US" altLang="ko-KR" sz="1100" b="1" dirty="0" smtClean="0">
                <a:solidFill>
                  <a:schemeClr val="bg1"/>
                </a:solidFill>
              </a:rPr>
              <a:t>.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697774" y="5517232"/>
            <a:ext cx="1153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백   두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962" y="1017513"/>
            <a:ext cx="428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흥미요소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- 2(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주인공 이무남의 매력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예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5" name="Rectangle 50"/>
          <p:cNvSpPr>
            <a:spLocks noChangeArrowheads="1"/>
          </p:cNvSpPr>
          <p:nvPr/>
        </p:nvSpPr>
        <p:spPr bwMode="auto">
          <a:xfrm>
            <a:off x="182563" y="279400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Ⅳ. 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작품소개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11560" y="1484784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동물의 형태 및 몸짓만으로도 어떤 종류인지 알아낼 수 있다</a:t>
            </a:r>
            <a:r>
              <a:rPr lang="en-US" altLang="ko-KR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ko-KR" altLang="en-US" sz="14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55576" y="1785516"/>
            <a:ext cx="8136904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저건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된 송골매야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그 이유는 꼬리가 아직 탐스럽지 않은 날렵한 부채꼴 모양에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몸이랑 부리가 크지 않잖아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날기 시작한 뒤로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동안은 저런 모습이고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게다가 계속 더 높게 날려고 하고 있어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늙은 매라면 저렇게 하지 못 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ko-KR" alt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611560" y="2453739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경험과 관찰을 통해 동물 치료법을 찾아낸다</a:t>
            </a:r>
            <a:r>
              <a:rPr lang="en-US" altLang="ko-KR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14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55576" y="2754471"/>
            <a:ext cx="8064896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피부병이 도는 동물원에서 사육사들은 사람에게 쓰는 약으로 동물들을 치료하려고 하지만 무남은 그것을 반대하면서 오히려 동물 스스로 자가치료법이 있다고 말을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“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멧돼지나 사슴들은 진드기나 피부보호를 위해서 일부러 송진이나 진흙을 바르지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그리고 육식 동물이 풀을 먹는 건 이상한 게 아니라 잘못 먹은 것을 토해내기 위한 자연스러운 행동이야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새의 날개에 붙은 기생충은 개미를 사용하면 돼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개미들이 날개에 붙은 기생충들을 떼어 내주니까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altLang="ko-KR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900"/>
              </a:lnSpc>
            </a:pPr>
            <a:endParaRPr lang="en-US" altLang="ko-KR" sz="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9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대장 염증을 앓고 있던 조랑말에게 먹는 약을 투여하지만 그 약이 대장까지 이르지 못해 죽어가고 이에 사람들은 포기하지만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약이 대장까지 갈 수 있는 방법을 찾아 낸다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“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사골을 끓이고 나면 진득한 것이 굳어서 딱딱하게 돼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안에 약을 넣어 말에게 먹이면 위에서 녹지 않고 대장까지 갈 수 있어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현대의 캡슐약 개념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)”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4869160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엉뚱함과 진지함</a:t>
            </a:r>
            <a:r>
              <a:rPr lang="en-US" altLang="ko-KR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ko-KR" altLang="en-US" sz="14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5157192"/>
            <a:ext cx="813690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짝을 잃은 두루미를 위해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학춤을 출 때 추는 탈을 쓰곤 두루미를 위로하기도 하고 배설을 하지 못해 가스가 가득 찬 황소의 항문에 손을 집어넣어 굳은 똥을 긁어내기도 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조랑말에 하얀 분칠과 검댕이 칠을 해서는 얼룩말을 만들기도 하고 동물원 수입증대를 위해 소원을 비는 연못을 만들어 사람들이 던진 동전 등으로 동물원을 꾸려나가기도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 늙은 호랑이 백두가 아파 시름시름 앓고 있을 땐 위험을 무릅쓰고 곁에서 밤을 새기도 하고 동물원에 새로 들어와 적응 하지 못하는 물개와는 수조 속에 같이 헤엄을 치기도 하는 유쾌하면서도 매력적인 인물이다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스토리 구성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(Plot)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9512" y="6022642"/>
            <a:ext cx="6120680" cy="502702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ko-KR" altLang="en-US" sz="1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남한 사회의 적개심을 가지고 있는 사냥꾼 무남이 이승만을 죽이라는 임무를 부여 받은 빨치산 동규와 함께 서울로 향하며 복수를 꿈꾼다</a:t>
            </a:r>
            <a:r>
              <a:rPr lang="en-US" altLang="ko-KR" sz="1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전개 초반부에 </a:t>
            </a:r>
            <a:r>
              <a:rPr lang="ko-KR" alt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남한 사회의 부조리 </a:t>
            </a:r>
            <a:r>
              <a:rPr lang="ko-KR" altLang="en-US" sz="1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등이 보여진다</a:t>
            </a:r>
            <a:r>
              <a:rPr lang="en-US" altLang="ko-KR" sz="1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000" dirty="0">
              <a:solidFill>
                <a:srgbClr val="FFC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9512" y="4077072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이승만이 창경원을 방문한다는 사실에 무남과 동규는 창경원으로 들어가지만</a:t>
            </a: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곧 폐쇄될지도 모르는 동물원 실정에 자신들의 능력을 발휘하기 시작하며 동물원을 살려나간다</a:t>
            </a: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ts val="1600"/>
              </a:lnSpc>
            </a:pPr>
            <a:endParaRPr lang="ko-KR" alt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79912" y="5085184"/>
            <a:ext cx="4824536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끊임없이 동물원을 폐쇄하려는 자들이 갖은 고난과 미션을 선사하지만 그럴 때마다 주인공은 극적인 방법으로 돌파해 나간다</a:t>
            </a: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그러한 가운데 점점 더 동물원을 좋아하게 되는 주인공들</a:t>
            </a: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000" dirty="0"/>
          </a:p>
        </p:txBody>
      </p:sp>
      <p:sp>
        <p:nvSpPr>
          <p:cNvPr id="55" name="TextBox 54"/>
          <p:cNvSpPr txBox="1"/>
          <p:nvPr/>
        </p:nvSpPr>
        <p:spPr>
          <a:xfrm>
            <a:off x="5292080" y="3789040"/>
            <a:ext cx="352839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번창하는 동물원의 모습</a:t>
            </a: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동물들과 주인공들의 우정이 깊어져 가고 사람과 사람 사이의 사랑 또한 진해져 갔다</a:t>
            </a: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그럴수록 고민하게 되는 주인공들</a:t>
            </a: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자신들의 행동으로 동물원이 폐쇄될 수도 있음에</a:t>
            </a: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그것을 걱정하고 고민하고 있는 것이다</a:t>
            </a: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000" dirty="0"/>
          </a:p>
        </p:txBody>
      </p:sp>
      <p:sp>
        <p:nvSpPr>
          <p:cNvPr id="56" name="TextBox 55"/>
          <p:cNvSpPr txBox="1"/>
          <p:nvPr/>
        </p:nvSpPr>
        <p:spPr>
          <a:xfrm>
            <a:off x="395536" y="2912457"/>
            <a:ext cx="3528392" cy="1094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주인공들이 동물원 식구들과 동물들을 진심으로 사랑하고 있었기에 자신들이 부여 받은 임무</a:t>
            </a: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이승만 암살</a:t>
            </a: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갈등을 하고</a:t>
            </a: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마침내 그들이 원하던 그날이 왔지만 주인공들은 이승만을 끝내 죽이지 못한다</a:t>
            </a: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600"/>
              </a:lnSpc>
            </a:pPr>
            <a:endParaRPr lang="ko-KR" altLang="en-US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179512" y="1844824"/>
            <a:ext cx="504056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6.25</a:t>
            </a: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전쟁이 발발하고 창경원엔 인민군들이 들어온다</a:t>
            </a: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이번엔 </a:t>
            </a:r>
            <a:r>
              <a:rPr lang="ko-KR" alt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북한의 부조리</a:t>
            </a: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 보여지며</a:t>
            </a: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주인공들은 이쪽저쪽에도 회의를 느끼기 시작한다</a:t>
            </a: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 인간들이 잔인하게 동물들을 대하는 것에 분노한다</a:t>
            </a: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600"/>
              </a:lnSpc>
            </a:pPr>
            <a:endParaRPr lang="ko-KR" altLang="en-US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6156176" y="1197913"/>
            <a:ext cx="2736304" cy="502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ko-KR" alt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동물들은 무사히 탈출되었지만</a:t>
            </a:r>
            <a:r>
              <a:rPr lang="en-US" altLang="ko-KR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endParaRPr lang="ko-KR" altLang="en-US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600"/>
              </a:lnSpc>
            </a:pPr>
            <a:r>
              <a:rPr lang="ko-KR" alt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 식구들은 장렬한 최후를 맞는다</a:t>
            </a:r>
            <a:r>
              <a:rPr lang="en-US" altLang="ko-KR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27452" y="2780928"/>
            <a:ext cx="313184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서울이 다시 수복되려고 하는 그때</a:t>
            </a: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동물들에 대한 인민군들의 잔학상이 극에 달하고</a:t>
            </a: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동물원식구들은 동물들을 모두 탈출시키려 한다</a:t>
            </a: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600"/>
              </a:lnSpc>
            </a:pPr>
            <a:endParaRPr lang="ko-KR" altLang="en-US" sz="1000" dirty="0"/>
          </a:p>
        </p:txBody>
      </p:sp>
      <p:grpSp>
        <p:nvGrpSpPr>
          <p:cNvPr id="2" name="그룹 50"/>
          <p:cNvGrpSpPr/>
          <p:nvPr/>
        </p:nvGrpSpPr>
        <p:grpSpPr>
          <a:xfrm rot="21189135">
            <a:off x="1205390" y="2645289"/>
            <a:ext cx="6292476" cy="1882336"/>
            <a:chOff x="-18305" y="3145301"/>
            <a:chExt cx="7518518" cy="2232194"/>
          </a:xfrm>
        </p:grpSpPr>
        <p:grpSp>
          <p:nvGrpSpPr>
            <p:cNvPr id="3" name="그룹 214"/>
            <p:cNvGrpSpPr/>
            <p:nvPr/>
          </p:nvGrpSpPr>
          <p:grpSpPr>
            <a:xfrm rot="19785033">
              <a:off x="4413854" y="3145301"/>
              <a:ext cx="3086359" cy="229288"/>
              <a:chOff x="3919118" y="4521802"/>
              <a:chExt cx="4458277" cy="914402"/>
            </a:xfrm>
            <a:effectLst>
              <a:outerShdw dist="50800" dir="6000000" sx="101000" sy="101000" algn="tl" rotWithShape="0">
                <a:schemeClr val="tx1">
                  <a:lumMod val="95000"/>
                  <a:lumOff val="5000"/>
                  <a:alpha val="54000"/>
                </a:schemeClr>
              </a:outerShdw>
            </a:effectLst>
          </p:grpSpPr>
          <p:grpSp>
            <p:nvGrpSpPr>
              <p:cNvPr id="4" name="Group 12"/>
              <p:cNvGrpSpPr>
                <a:grpSpLocks/>
              </p:cNvGrpSpPr>
              <p:nvPr>
                <p:custDataLst>
                  <p:tags r:id="rId16"/>
                </p:custDataLst>
              </p:nvPr>
            </p:nvGrpSpPr>
            <p:grpSpPr bwMode="auto">
              <a:xfrm>
                <a:off x="3919119" y="4521804"/>
                <a:ext cx="1604212" cy="914400"/>
                <a:chOff x="2294" y="719"/>
                <a:chExt cx="1018" cy="5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sp>
              <p:nvSpPr>
                <p:cNvPr id="42" name="Freeform 13"/>
                <p:cNvSpPr>
                  <a:spLocks/>
                </p:cNvSpPr>
                <p:nvPr>
                  <p:custDataLst>
                    <p:tags r:id="rId23"/>
                  </p:custDataLst>
                </p:nvPr>
              </p:nvSpPr>
              <p:spPr bwMode="blackWhite">
                <a:xfrm>
                  <a:off x="2294" y="719"/>
                  <a:ext cx="1018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4" y="0"/>
                    </a:cxn>
                    <a:cxn ang="0">
                      <a:pos x="1018" y="288"/>
                    </a:cxn>
                    <a:cxn ang="0">
                      <a:pos x="914" y="576"/>
                    </a:cxn>
                    <a:cxn ang="0">
                      <a:pos x="0" y="576"/>
                    </a:cxn>
                    <a:cxn ang="0">
                      <a:pos x="104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18" h="576">
                      <a:moveTo>
                        <a:pt x="0" y="0"/>
                      </a:moveTo>
                      <a:lnTo>
                        <a:pt x="914" y="0"/>
                      </a:lnTo>
                      <a:lnTo>
                        <a:pt x="1018" y="288"/>
                      </a:lnTo>
                      <a:lnTo>
                        <a:pt x="914" y="576"/>
                      </a:lnTo>
                      <a:lnTo>
                        <a:pt x="0" y="576"/>
                      </a:lnTo>
                      <a:lnTo>
                        <a:pt x="104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45720" tIns="0" rIns="45720" bIns="0" anchor="ctr">
                  <a:spAutoFit/>
                </a:bodyPr>
                <a:lstStyle/>
                <a:p>
                  <a:endParaRPr lang="ko-KR" altLang="en-US" dirty="0"/>
                </a:p>
              </p:txBody>
            </p:sp>
            <p:sp>
              <p:nvSpPr>
                <p:cNvPr id="43" name="Rectangle 1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blackWhite">
                <a:xfrm>
                  <a:off x="2430" y="751"/>
                  <a:ext cx="779" cy="49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45720" tIns="0" rIns="45720" bIns="0" anchor="ctr"/>
                <a:lstStyle/>
                <a:p>
                  <a:pPr marL="342900" indent="-342900" algn="ctr">
                    <a:spcBef>
                      <a:spcPct val="20000"/>
                    </a:spcBef>
                  </a:pPr>
                  <a:r>
                    <a:rPr lang="en-US" altLang="ko-KR" sz="900" b="1" dirty="0" smtClean="0"/>
                    <a:t>11</a:t>
                  </a:r>
                  <a:r>
                    <a:rPr lang="ko-KR" altLang="en-US" sz="900" b="1" dirty="0" smtClean="0"/>
                    <a:t>부</a:t>
                  </a:r>
                  <a:r>
                    <a:rPr lang="en-US" altLang="ko-KR" sz="900" b="1" dirty="0" smtClean="0"/>
                    <a:t>~14</a:t>
                  </a:r>
                  <a:r>
                    <a:rPr lang="ko-KR" altLang="en-US" sz="900" b="1" dirty="0" smtClean="0"/>
                    <a:t>부</a:t>
                  </a:r>
                  <a:endParaRPr lang="en-US" altLang="ko-KR" sz="900" b="1" dirty="0"/>
                </a:p>
              </p:txBody>
            </p:sp>
          </p:grpSp>
          <p:grpSp>
            <p:nvGrpSpPr>
              <p:cNvPr id="7" name="Group 15"/>
              <p:cNvGrpSpPr>
                <a:grpSpLocks/>
              </p:cNvGrpSpPr>
              <p:nvPr>
                <p:custDataLst>
                  <p:tags r:id="rId17"/>
                </p:custDataLst>
              </p:nvPr>
            </p:nvGrpSpPr>
            <p:grpSpPr bwMode="auto">
              <a:xfrm>
                <a:off x="5349531" y="4521804"/>
                <a:ext cx="1604212" cy="914400"/>
                <a:chOff x="3201" y="719"/>
                <a:chExt cx="1018" cy="5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sp>
              <p:nvSpPr>
                <p:cNvPr id="40" name="Freeform 16"/>
                <p:cNvSpPr>
                  <a:spLocks/>
                </p:cNvSpPr>
                <p:nvPr>
                  <p:custDataLst>
                    <p:tags r:id="rId21"/>
                  </p:custDataLst>
                </p:nvPr>
              </p:nvSpPr>
              <p:spPr bwMode="blackWhite">
                <a:xfrm>
                  <a:off x="3201" y="719"/>
                  <a:ext cx="1018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4" y="0"/>
                    </a:cxn>
                    <a:cxn ang="0">
                      <a:pos x="1018" y="288"/>
                    </a:cxn>
                    <a:cxn ang="0">
                      <a:pos x="914" y="576"/>
                    </a:cxn>
                    <a:cxn ang="0">
                      <a:pos x="0" y="576"/>
                    </a:cxn>
                    <a:cxn ang="0">
                      <a:pos x="104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18" h="576">
                      <a:moveTo>
                        <a:pt x="0" y="0"/>
                      </a:moveTo>
                      <a:lnTo>
                        <a:pt x="914" y="0"/>
                      </a:lnTo>
                      <a:lnTo>
                        <a:pt x="1018" y="288"/>
                      </a:lnTo>
                      <a:lnTo>
                        <a:pt x="914" y="576"/>
                      </a:lnTo>
                      <a:lnTo>
                        <a:pt x="0" y="576"/>
                      </a:lnTo>
                      <a:lnTo>
                        <a:pt x="104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45720" tIns="0" rIns="45720" bIns="0" anchor="ctr">
                  <a:spAutoFit/>
                </a:bodyPr>
                <a:lstStyle/>
                <a:p>
                  <a:endParaRPr lang="ko-KR" altLang="en-US" dirty="0"/>
                </a:p>
              </p:txBody>
            </p:sp>
            <p:sp>
              <p:nvSpPr>
                <p:cNvPr id="41" name="Rectangle 17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blackWhite">
                <a:xfrm>
                  <a:off x="3337" y="751"/>
                  <a:ext cx="779" cy="49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45720" tIns="0" rIns="45720" bIns="0" anchor="ctr"/>
                <a:lstStyle/>
                <a:p>
                  <a:pPr marL="342900" indent="-342900" algn="ctr">
                    <a:spcBef>
                      <a:spcPct val="20000"/>
                    </a:spcBef>
                  </a:pPr>
                  <a:r>
                    <a:rPr lang="en-US" altLang="ko-KR" sz="900" b="1" dirty="0" smtClean="0"/>
                    <a:t>15</a:t>
                  </a:r>
                  <a:r>
                    <a:rPr lang="ko-KR" altLang="en-US" sz="900" b="1" dirty="0" smtClean="0"/>
                    <a:t>부</a:t>
                  </a:r>
                  <a:endParaRPr lang="en-US" altLang="ko-KR" sz="900" b="1" dirty="0"/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>
                <p:custDataLst>
                  <p:tags r:id="rId18"/>
                </p:custDataLst>
              </p:nvPr>
            </p:nvGrpSpPr>
            <p:grpSpPr bwMode="auto">
              <a:xfrm>
                <a:off x="6774759" y="4521804"/>
                <a:ext cx="1602636" cy="914400"/>
                <a:chOff x="4104" y="719"/>
                <a:chExt cx="1017" cy="5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sp>
              <p:nvSpPr>
                <p:cNvPr id="38" name="Freeform 19"/>
                <p:cNvSpPr>
                  <a:spLocks/>
                </p:cNvSpPr>
                <p:nvPr>
                  <p:custDataLst>
                    <p:tags r:id="rId19"/>
                  </p:custDataLst>
                </p:nvPr>
              </p:nvSpPr>
              <p:spPr bwMode="blackWhite">
                <a:xfrm>
                  <a:off x="4104" y="719"/>
                  <a:ext cx="1017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3" y="0"/>
                    </a:cxn>
                    <a:cxn ang="0">
                      <a:pos x="1017" y="288"/>
                    </a:cxn>
                    <a:cxn ang="0">
                      <a:pos x="913" y="576"/>
                    </a:cxn>
                    <a:cxn ang="0">
                      <a:pos x="0" y="576"/>
                    </a:cxn>
                    <a:cxn ang="0">
                      <a:pos x="104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17" h="576">
                      <a:moveTo>
                        <a:pt x="0" y="0"/>
                      </a:moveTo>
                      <a:lnTo>
                        <a:pt x="913" y="0"/>
                      </a:lnTo>
                      <a:lnTo>
                        <a:pt x="1017" y="288"/>
                      </a:lnTo>
                      <a:lnTo>
                        <a:pt x="913" y="576"/>
                      </a:lnTo>
                      <a:lnTo>
                        <a:pt x="0" y="576"/>
                      </a:lnTo>
                      <a:lnTo>
                        <a:pt x="104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45720" tIns="0" rIns="45720" bIns="0" anchor="ctr">
                  <a:spAutoFit/>
                </a:bodyPr>
                <a:lstStyle/>
                <a:p>
                  <a:endParaRPr lang="ko-KR" altLang="en-US" dirty="0"/>
                </a:p>
              </p:txBody>
            </p:sp>
            <p:sp>
              <p:nvSpPr>
                <p:cNvPr id="39" name="Rectangle 20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blackWhite">
                <a:xfrm>
                  <a:off x="4240" y="751"/>
                  <a:ext cx="778" cy="49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45720" tIns="0" rIns="45720" bIns="0" anchor="ctr"/>
                <a:lstStyle/>
                <a:p>
                  <a:pPr marL="342900" indent="-342900" algn="ctr">
                    <a:spcBef>
                      <a:spcPct val="20000"/>
                    </a:spcBef>
                  </a:pPr>
                  <a:r>
                    <a:rPr lang="en-US" altLang="ko-KR" sz="900" b="1" dirty="0" smtClean="0"/>
                    <a:t>16</a:t>
                  </a:r>
                  <a:r>
                    <a:rPr lang="ko-KR" altLang="en-US" sz="900" b="1" dirty="0" smtClean="0"/>
                    <a:t>부</a:t>
                  </a:r>
                  <a:endParaRPr lang="en-US" altLang="ko-KR" sz="900" b="1" dirty="0"/>
                </a:p>
              </p:txBody>
            </p:sp>
          </p:grpSp>
        </p:grpSp>
        <p:grpSp>
          <p:nvGrpSpPr>
            <p:cNvPr id="9" name="그룹 214"/>
            <p:cNvGrpSpPr/>
            <p:nvPr/>
          </p:nvGrpSpPr>
          <p:grpSpPr>
            <a:xfrm rot="19785033">
              <a:off x="-18305" y="5148208"/>
              <a:ext cx="5071517" cy="229287"/>
              <a:chOff x="1051535" y="4521804"/>
              <a:chExt cx="7325860" cy="914400"/>
            </a:xfrm>
            <a:effectLst>
              <a:outerShdw dist="50800" dir="6000000" sx="101000" sy="101000" algn="tl" rotWithShape="0">
                <a:schemeClr val="tx1">
                  <a:lumMod val="95000"/>
                  <a:lumOff val="5000"/>
                  <a:alpha val="54000"/>
                </a:schemeClr>
              </a:outerShdw>
            </a:effectLst>
          </p:grpSpPr>
          <p:grpSp>
            <p:nvGrpSpPr>
              <p:cNvPr id="12" name="Group 5"/>
              <p:cNvGrpSpPr>
                <a:grpSpLocks/>
              </p:cNvGrpSpPr>
              <p:nvPr>
                <p:custDataLst>
                  <p:tags r:id="rId1"/>
                </p:custDataLst>
              </p:nvPr>
            </p:nvGrpSpPr>
            <p:grpSpPr bwMode="auto">
              <a:xfrm>
                <a:off x="1051535" y="4521804"/>
                <a:ext cx="1602637" cy="914400"/>
                <a:chOff x="484" y="719"/>
                <a:chExt cx="1017" cy="5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sp>
              <p:nvSpPr>
                <p:cNvPr id="29" name="Freeform 6"/>
                <p:cNvSpPr>
                  <a:spLocks/>
                </p:cNvSpPr>
                <p:nvPr>
                  <p:custDataLst>
                    <p:tags r:id="rId14"/>
                  </p:custDataLst>
                </p:nvPr>
              </p:nvSpPr>
              <p:spPr bwMode="blackWhite">
                <a:xfrm>
                  <a:off x="484" y="719"/>
                  <a:ext cx="1017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3" y="0"/>
                    </a:cxn>
                    <a:cxn ang="0">
                      <a:pos x="1017" y="288"/>
                    </a:cxn>
                    <a:cxn ang="0">
                      <a:pos x="913" y="576"/>
                    </a:cxn>
                    <a:cxn ang="0">
                      <a:pos x="0" y="576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17" h="576">
                      <a:moveTo>
                        <a:pt x="0" y="0"/>
                      </a:moveTo>
                      <a:lnTo>
                        <a:pt x="913" y="0"/>
                      </a:lnTo>
                      <a:lnTo>
                        <a:pt x="1017" y="288"/>
                      </a:lnTo>
                      <a:lnTo>
                        <a:pt x="913" y="576"/>
                      </a:lnTo>
                      <a:lnTo>
                        <a:pt x="0" y="576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45720" tIns="0" rIns="45720" bIns="0" anchor="ctr">
                  <a:spAutoFit/>
                </a:bodyPr>
                <a:lstStyle/>
                <a:p>
                  <a:endParaRPr lang="ko-KR" altLang="en-US" dirty="0"/>
                </a:p>
              </p:txBody>
            </p:sp>
            <p:sp>
              <p:nvSpPr>
                <p:cNvPr id="30" name="Rectangle 7"/>
                <p:cNvSpPr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blackWhite">
                <a:xfrm>
                  <a:off x="516" y="751"/>
                  <a:ext cx="881" cy="49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45720" tIns="0" rIns="45720" bIns="0" anchor="ctr"/>
                <a:lstStyle/>
                <a:p>
                  <a:pPr marL="342900" indent="-342900" algn="ctr">
                    <a:spcBef>
                      <a:spcPct val="20000"/>
                    </a:spcBef>
                  </a:pPr>
                  <a:r>
                    <a:rPr lang="en-US" altLang="ko-KR" sz="900" b="1" dirty="0" smtClean="0"/>
                    <a:t>1</a:t>
                  </a:r>
                  <a:r>
                    <a:rPr lang="ko-KR" altLang="en-US" sz="900" b="1" dirty="0" smtClean="0"/>
                    <a:t>부</a:t>
                  </a:r>
                  <a:r>
                    <a:rPr lang="en-US" altLang="ko-KR" sz="900" b="1" dirty="0" smtClean="0"/>
                    <a:t>~2</a:t>
                  </a:r>
                  <a:r>
                    <a:rPr lang="ko-KR" altLang="en-US" sz="900" b="1" dirty="0" smtClean="0"/>
                    <a:t>부</a:t>
                  </a:r>
                  <a:endParaRPr lang="en-US" altLang="ko-KR" sz="900" b="1" dirty="0"/>
                </a:p>
              </p:txBody>
            </p:sp>
          </p:grpSp>
          <p:grpSp>
            <p:nvGrpSpPr>
              <p:cNvPr id="13" name="Group 8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2480371" y="4521804"/>
                <a:ext cx="1604212" cy="914400"/>
                <a:chOff x="1390" y="719"/>
                <a:chExt cx="1018" cy="5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sp>
              <p:nvSpPr>
                <p:cNvPr id="27" name="Freeform 9"/>
                <p:cNvSpPr>
                  <a:spLocks/>
                </p:cNvSpPr>
                <p:nvPr>
                  <p:custDataLst>
                    <p:tags r:id="rId12"/>
                  </p:custDataLst>
                </p:nvPr>
              </p:nvSpPr>
              <p:spPr bwMode="blackWhite">
                <a:xfrm>
                  <a:off x="1390" y="719"/>
                  <a:ext cx="1018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4" y="0"/>
                    </a:cxn>
                    <a:cxn ang="0">
                      <a:pos x="1018" y="288"/>
                    </a:cxn>
                    <a:cxn ang="0">
                      <a:pos x="914" y="576"/>
                    </a:cxn>
                    <a:cxn ang="0">
                      <a:pos x="0" y="576"/>
                    </a:cxn>
                    <a:cxn ang="0">
                      <a:pos x="104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18" h="576">
                      <a:moveTo>
                        <a:pt x="0" y="0"/>
                      </a:moveTo>
                      <a:lnTo>
                        <a:pt x="914" y="0"/>
                      </a:lnTo>
                      <a:lnTo>
                        <a:pt x="1018" y="288"/>
                      </a:lnTo>
                      <a:lnTo>
                        <a:pt x="914" y="576"/>
                      </a:lnTo>
                      <a:lnTo>
                        <a:pt x="0" y="576"/>
                      </a:lnTo>
                      <a:lnTo>
                        <a:pt x="104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45720" tIns="0" rIns="45720" bIns="0" anchor="ctr">
                  <a:spAutoFit/>
                </a:bodyPr>
                <a:lstStyle/>
                <a:p>
                  <a:endParaRPr lang="ko-KR" altLang="en-US" dirty="0"/>
                </a:p>
              </p:txBody>
            </p:sp>
            <p:sp>
              <p:nvSpPr>
                <p:cNvPr id="28" name="Rectangle 10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blackWhite">
                <a:xfrm>
                  <a:off x="1526" y="751"/>
                  <a:ext cx="779" cy="49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45720" tIns="0" rIns="45720" bIns="0" anchor="ctr"/>
                <a:lstStyle/>
                <a:p>
                  <a:pPr marL="342900" indent="-342900" algn="ctr">
                    <a:spcBef>
                      <a:spcPct val="20000"/>
                    </a:spcBef>
                  </a:pPr>
                  <a:r>
                    <a:rPr lang="en-US" altLang="ko-KR" sz="900" b="1" dirty="0" smtClean="0"/>
                    <a:t>3</a:t>
                  </a:r>
                  <a:r>
                    <a:rPr lang="ko-KR" altLang="en-US" sz="900" b="1" dirty="0" smtClean="0"/>
                    <a:t>부</a:t>
                  </a:r>
                  <a:r>
                    <a:rPr lang="en-US" altLang="ko-KR" sz="900" b="1" dirty="0" smtClean="0"/>
                    <a:t>~4</a:t>
                  </a:r>
                  <a:r>
                    <a:rPr lang="ko-KR" altLang="en-US" sz="900" b="1" dirty="0" smtClean="0"/>
                    <a:t>부</a:t>
                  </a:r>
                  <a:endParaRPr lang="en-US" altLang="ko-KR" sz="900" b="1" dirty="0"/>
                </a:p>
              </p:txBody>
            </p:sp>
          </p:grpSp>
          <p:grpSp>
            <p:nvGrpSpPr>
              <p:cNvPr id="14" name="Group 12"/>
              <p:cNvGrpSpPr>
                <a:grpSpLocks/>
              </p:cNvGrpSpPr>
              <p:nvPr>
                <p:custDataLst>
                  <p:tags r:id="rId3"/>
                </p:custDataLst>
              </p:nvPr>
            </p:nvGrpSpPr>
            <p:grpSpPr bwMode="auto">
              <a:xfrm>
                <a:off x="3919119" y="4521804"/>
                <a:ext cx="1604212" cy="914400"/>
                <a:chOff x="2294" y="719"/>
                <a:chExt cx="1018" cy="5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sp>
              <p:nvSpPr>
                <p:cNvPr id="25" name="Freeform 13"/>
                <p:cNvSpPr>
                  <a:spLocks/>
                </p:cNvSpPr>
                <p:nvPr>
                  <p:custDataLst>
                    <p:tags r:id="rId10"/>
                  </p:custDataLst>
                </p:nvPr>
              </p:nvSpPr>
              <p:spPr bwMode="blackWhite">
                <a:xfrm>
                  <a:off x="2294" y="719"/>
                  <a:ext cx="1018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4" y="0"/>
                    </a:cxn>
                    <a:cxn ang="0">
                      <a:pos x="1018" y="288"/>
                    </a:cxn>
                    <a:cxn ang="0">
                      <a:pos x="914" y="576"/>
                    </a:cxn>
                    <a:cxn ang="0">
                      <a:pos x="0" y="576"/>
                    </a:cxn>
                    <a:cxn ang="0">
                      <a:pos x="104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18" h="576">
                      <a:moveTo>
                        <a:pt x="0" y="0"/>
                      </a:moveTo>
                      <a:lnTo>
                        <a:pt x="914" y="0"/>
                      </a:lnTo>
                      <a:lnTo>
                        <a:pt x="1018" y="288"/>
                      </a:lnTo>
                      <a:lnTo>
                        <a:pt x="914" y="576"/>
                      </a:lnTo>
                      <a:lnTo>
                        <a:pt x="0" y="576"/>
                      </a:lnTo>
                      <a:lnTo>
                        <a:pt x="104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45720" tIns="0" rIns="45720" bIns="0" anchor="ctr">
                  <a:spAutoFit/>
                </a:bodyPr>
                <a:lstStyle/>
                <a:p>
                  <a:endParaRPr lang="ko-KR" altLang="en-US" dirty="0"/>
                </a:p>
              </p:txBody>
            </p:sp>
            <p:sp>
              <p:nvSpPr>
                <p:cNvPr id="26" name="Rectangle 14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blackWhite">
                <a:xfrm>
                  <a:off x="2430" y="751"/>
                  <a:ext cx="779" cy="49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45720" tIns="0" rIns="45720" bIns="0" anchor="ctr"/>
                <a:lstStyle/>
                <a:p>
                  <a:pPr marL="342900" indent="-342900" algn="ctr">
                    <a:spcBef>
                      <a:spcPct val="20000"/>
                    </a:spcBef>
                  </a:pPr>
                  <a:r>
                    <a:rPr lang="en-US" altLang="ko-KR" sz="900" b="1" dirty="0" smtClean="0"/>
                    <a:t>5</a:t>
                  </a:r>
                  <a:r>
                    <a:rPr lang="ko-KR" altLang="en-US" sz="900" b="1" dirty="0" smtClean="0"/>
                    <a:t>부</a:t>
                  </a:r>
                  <a:r>
                    <a:rPr lang="en-US" altLang="ko-KR" sz="900" b="1" dirty="0" smtClean="0"/>
                    <a:t>~6</a:t>
                  </a:r>
                  <a:r>
                    <a:rPr lang="ko-KR" altLang="en-US" sz="900" b="1" dirty="0" smtClean="0"/>
                    <a:t>부</a:t>
                  </a:r>
                  <a:endParaRPr lang="en-US" altLang="ko-KR" sz="900" b="1" dirty="0"/>
                </a:p>
              </p:txBody>
            </p:sp>
          </p:grpSp>
          <p:grpSp>
            <p:nvGrpSpPr>
              <p:cNvPr id="15" name="Group 15"/>
              <p:cNvGrpSpPr>
                <a:grpSpLocks/>
              </p:cNvGrpSpPr>
              <p:nvPr>
                <p:custDataLst>
                  <p:tags r:id="rId4"/>
                </p:custDataLst>
              </p:nvPr>
            </p:nvGrpSpPr>
            <p:grpSpPr bwMode="auto">
              <a:xfrm>
                <a:off x="5349531" y="4521804"/>
                <a:ext cx="1604212" cy="914400"/>
                <a:chOff x="3201" y="719"/>
                <a:chExt cx="1018" cy="5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sp>
              <p:nvSpPr>
                <p:cNvPr id="23" name="Freeform 16"/>
                <p:cNvSpPr>
                  <a:spLocks/>
                </p:cNvSpPr>
                <p:nvPr>
                  <p:custDataLst>
                    <p:tags r:id="rId8"/>
                  </p:custDataLst>
                </p:nvPr>
              </p:nvSpPr>
              <p:spPr bwMode="blackWhite">
                <a:xfrm>
                  <a:off x="3201" y="719"/>
                  <a:ext cx="1018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4" y="0"/>
                    </a:cxn>
                    <a:cxn ang="0">
                      <a:pos x="1018" y="288"/>
                    </a:cxn>
                    <a:cxn ang="0">
                      <a:pos x="914" y="576"/>
                    </a:cxn>
                    <a:cxn ang="0">
                      <a:pos x="0" y="576"/>
                    </a:cxn>
                    <a:cxn ang="0">
                      <a:pos x="104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18" h="576">
                      <a:moveTo>
                        <a:pt x="0" y="0"/>
                      </a:moveTo>
                      <a:lnTo>
                        <a:pt x="914" y="0"/>
                      </a:lnTo>
                      <a:lnTo>
                        <a:pt x="1018" y="288"/>
                      </a:lnTo>
                      <a:lnTo>
                        <a:pt x="914" y="576"/>
                      </a:lnTo>
                      <a:lnTo>
                        <a:pt x="0" y="576"/>
                      </a:lnTo>
                      <a:lnTo>
                        <a:pt x="104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45720" tIns="0" rIns="45720" bIns="0" anchor="ctr">
                  <a:spAutoFit/>
                </a:bodyPr>
                <a:lstStyle/>
                <a:p>
                  <a:endParaRPr lang="ko-KR" altLang="en-US" dirty="0"/>
                </a:p>
              </p:txBody>
            </p:sp>
            <p:sp>
              <p:nvSpPr>
                <p:cNvPr id="24" name="Rectangle 17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blackWhite">
                <a:xfrm>
                  <a:off x="3337" y="751"/>
                  <a:ext cx="779" cy="49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45720" tIns="0" rIns="45720" bIns="0" anchor="ctr"/>
                <a:lstStyle/>
                <a:p>
                  <a:pPr marL="342900" indent="-342900" algn="ctr">
                    <a:spcBef>
                      <a:spcPct val="20000"/>
                    </a:spcBef>
                  </a:pPr>
                  <a:r>
                    <a:rPr lang="en-US" altLang="ko-KR" sz="900" b="1" dirty="0" smtClean="0"/>
                    <a:t>7</a:t>
                  </a:r>
                  <a:r>
                    <a:rPr lang="ko-KR" altLang="en-US" sz="900" b="1" dirty="0" smtClean="0"/>
                    <a:t>부</a:t>
                  </a:r>
                  <a:r>
                    <a:rPr lang="en-US" altLang="ko-KR" sz="900" b="1" dirty="0" smtClean="0"/>
                    <a:t>~8</a:t>
                  </a:r>
                  <a:r>
                    <a:rPr lang="ko-KR" altLang="en-US" sz="900" b="1" dirty="0" smtClean="0"/>
                    <a:t>부</a:t>
                  </a:r>
                  <a:endParaRPr lang="en-US" altLang="ko-KR" sz="900" b="1" dirty="0"/>
                </a:p>
              </p:txBody>
            </p:sp>
          </p:grpSp>
          <p:grpSp>
            <p:nvGrpSpPr>
              <p:cNvPr id="16" name="Group 18"/>
              <p:cNvGrpSpPr>
                <a:grpSpLocks/>
              </p:cNvGrpSpPr>
              <p:nvPr>
                <p:custDataLst>
                  <p:tags r:id="rId5"/>
                </p:custDataLst>
              </p:nvPr>
            </p:nvGrpSpPr>
            <p:grpSpPr bwMode="auto">
              <a:xfrm>
                <a:off x="6774759" y="4521804"/>
                <a:ext cx="1602636" cy="914400"/>
                <a:chOff x="4104" y="719"/>
                <a:chExt cx="1017" cy="5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sp>
              <p:nvSpPr>
                <p:cNvPr id="21" name="Freeform 19"/>
                <p:cNvSpPr>
                  <a:spLocks/>
                </p:cNvSpPr>
                <p:nvPr>
                  <p:custDataLst>
                    <p:tags r:id="rId6"/>
                  </p:custDataLst>
                </p:nvPr>
              </p:nvSpPr>
              <p:spPr bwMode="blackWhite">
                <a:xfrm>
                  <a:off x="4104" y="719"/>
                  <a:ext cx="1017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3" y="0"/>
                    </a:cxn>
                    <a:cxn ang="0">
                      <a:pos x="1017" y="288"/>
                    </a:cxn>
                    <a:cxn ang="0">
                      <a:pos x="913" y="576"/>
                    </a:cxn>
                    <a:cxn ang="0">
                      <a:pos x="0" y="576"/>
                    </a:cxn>
                    <a:cxn ang="0">
                      <a:pos x="104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17" h="576">
                      <a:moveTo>
                        <a:pt x="0" y="0"/>
                      </a:moveTo>
                      <a:lnTo>
                        <a:pt x="913" y="0"/>
                      </a:lnTo>
                      <a:lnTo>
                        <a:pt x="1017" y="288"/>
                      </a:lnTo>
                      <a:lnTo>
                        <a:pt x="913" y="576"/>
                      </a:lnTo>
                      <a:lnTo>
                        <a:pt x="0" y="576"/>
                      </a:lnTo>
                      <a:lnTo>
                        <a:pt x="104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45720" tIns="0" rIns="45720" bIns="0" anchor="ctr">
                  <a:spAutoFit/>
                </a:bodyPr>
                <a:lstStyle/>
                <a:p>
                  <a:endParaRPr lang="ko-KR" altLang="en-US" dirty="0"/>
                </a:p>
              </p:txBody>
            </p:sp>
            <p:sp>
              <p:nvSpPr>
                <p:cNvPr id="22" name="Rectangle 20"/>
                <p:cNvSpPr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blackWhite">
                <a:xfrm>
                  <a:off x="4240" y="751"/>
                  <a:ext cx="778" cy="49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45720" tIns="0" rIns="45720" bIns="0" anchor="ctr"/>
                <a:lstStyle/>
                <a:p>
                  <a:pPr marL="342900" indent="-342900" algn="ctr">
                    <a:spcBef>
                      <a:spcPct val="20000"/>
                    </a:spcBef>
                  </a:pPr>
                  <a:r>
                    <a:rPr lang="en-US" altLang="ko-KR" sz="900" b="1" dirty="0" smtClean="0"/>
                    <a:t>9</a:t>
                  </a:r>
                  <a:r>
                    <a:rPr lang="ko-KR" altLang="en-US" sz="900" b="1" dirty="0" smtClean="0"/>
                    <a:t>부</a:t>
                  </a:r>
                  <a:r>
                    <a:rPr lang="en-US" altLang="ko-KR" sz="900" b="1" dirty="0" smtClean="0"/>
                    <a:t>~10</a:t>
                  </a:r>
                  <a:r>
                    <a:rPr lang="ko-KR" altLang="en-US" sz="900" b="1" dirty="0" smtClean="0"/>
                    <a:t>부</a:t>
                  </a:r>
                  <a:endParaRPr lang="en-US" altLang="ko-KR" sz="900" b="1" dirty="0"/>
                </a:p>
              </p:txBody>
            </p:sp>
          </p:grpSp>
        </p:grpSp>
      </p:grpSp>
      <p:grpSp>
        <p:nvGrpSpPr>
          <p:cNvPr id="17" name="그룹 64"/>
          <p:cNvGrpSpPr/>
          <p:nvPr/>
        </p:nvGrpSpPr>
        <p:grpSpPr>
          <a:xfrm>
            <a:off x="1259632" y="5580732"/>
            <a:ext cx="576064" cy="440557"/>
            <a:chOff x="1403648" y="5580732"/>
            <a:chExt cx="576064" cy="440557"/>
          </a:xfrm>
        </p:grpSpPr>
        <p:cxnSp>
          <p:nvCxnSpPr>
            <p:cNvPr id="61" name="직선 연결선 60"/>
            <p:cNvCxnSpPr/>
            <p:nvPr/>
          </p:nvCxnSpPr>
          <p:spPr>
            <a:xfrm>
              <a:off x="1403648" y="5580732"/>
              <a:ext cx="576064" cy="0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 rot="5400000">
              <a:off x="1184958" y="5799423"/>
              <a:ext cx="440556" cy="3175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50"/>
          <p:cNvSpPr>
            <a:spLocks noChangeArrowheads="1"/>
          </p:cNvSpPr>
          <p:nvPr/>
        </p:nvSpPr>
        <p:spPr bwMode="auto">
          <a:xfrm>
            <a:off x="182563" y="279400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Ⅳ. 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작품소개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grpSp>
        <p:nvGrpSpPr>
          <p:cNvPr id="46" name="그룹 64"/>
          <p:cNvGrpSpPr/>
          <p:nvPr/>
        </p:nvGrpSpPr>
        <p:grpSpPr>
          <a:xfrm>
            <a:off x="1403648" y="5085184"/>
            <a:ext cx="1152128" cy="72008"/>
            <a:chOff x="395537" y="5580732"/>
            <a:chExt cx="1584175" cy="0"/>
          </a:xfrm>
        </p:grpSpPr>
        <p:cxnSp>
          <p:nvCxnSpPr>
            <p:cNvPr id="47" name="직선 연결선 46"/>
            <p:cNvCxnSpPr/>
            <p:nvPr/>
          </p:nvCxnSpPr>
          <p:spPr>
            <a:xfrm>
              <a:off x="1403648" y="5580732"/>
              <a:ext cx="576064" cy="0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 rot="10800000">
              <a:off x="395537" y="5580732"/>
              <a:ext cx="1011287" cy="0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그룹 64"/>
          <p:cNvGrpSpPr/>
          <p:nvPr/>
        </p:nvGrpSpPr>
        <p:grpSpPr>
          <a:xfrm rot="5400000">
            <a:off x="3635896" y="4509120"/>
            <a:ext cx="432048" cy="720081"/>
            <a:chOff x="1403647" y="5580733"/>
            <a:chExt cx="432048" cy="720081"/>
          </a:xfrm>
        </p:grpSpPr>
        <p:cxnSp>
          <p:nvCxnSpPr>
            <p:cNvPr id="51" name="직선 연결선 50"/>
            <p:cNvCxnSpPr/>
            <p:nvPr/>
          </p:nvCxnSpPr>
          <p:spPr>
            <a:xfrm>
              <a:off x="1403647" y="5580733"/>
              <a:ext cx="432048" cy="0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 rot="5400000">
              <a:off x="1045197" y="5939185"/>
              <a:ext cx="720080" cy="3177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그룹 64"/>
          <p:cNvGrpSpPr/>
          <p:nvPr/>
        </p:nvGrpSpPr>
        <p:grpSpPr>
          <a:xfrm rot="5400000">
            <a:off x="4790689" y="3519553"/>
            <a:ext cx="3179" cy="1118218"/>
            <a:chOff x="1403646" y="5182596"/>
            <a:chExt cx="3179" cy="1118218"/>
          </a:xfrm>
        </p:grpSpPr>
        <p:cxnSp>
          <p:nvCxnSpPr>
            <p:cNvPr id="68" name="직선 연결선 67"/>
            <p:cNvCxnSpPr/>
            <p:nvPr/>
          </p:nvCxnSpPr>
          <p:spPr>
            <a:xfrm rot="16200000" flipV="1">
              <a:off x="1198228" y="5388014"/>
              <a:ext cx="410838" cy="1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 rot="5400000">
              <a:off x="1045197" y="5939185"/>
              <a:ext cx="720080" cy="3177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그룹 64"/>
          <p:cNvGrpSpPr/>
          <p:nvPr/>
        </p:nvGrpSpPr>
        <p:grpSpPr>
          <a:xfrm rot="5400000">
            <a:off x="4103948" y="2960948"/>
            <a:ext cx="288031" cy="792089"/>
            <a:chOff x="1403647" y="5580733"/>
            <a:chExt cx="288031" cy="792089"/>
          </a:xfrm>
        </p:grpSpPr>
        <p:cxnSp>
          <p:nvCxnSpPr>
            <p:cNvPr id="72" name="직선 연결선 71"/>
            <p:cNvCxnSpPr/>
            <p:nvPr/>
          </p:nvCxnSpPr>
          <p:spPr>
            <a:xfrm>
              <a:off x="1403647" y="5580733"/>
              <a:ext cx="288031" cy="0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 rot="5400000">
              <a:off x="1009195" y="5975186"/>
              <a:ext cx="792088" cy="3183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그룹 64"/>
          <p:cNvGrpSpPr/>
          <p:nvPr/>
        </p:nvGrpSpPr>
        <p:grpSpPr>
          <a:xfrm rot="16200000">
            <a:off x="4455542" y="1800374"/>
            <a:ext cx="432048" cy="1673076"/>
            <a:chOff x="1403648" y="5580732"/>
            <a:chExt cx="763149" cy="288032"/>
          </a:xfrm>
        </p:grpSpPr>
        <p:cxnSp>
          <p:nvCxnSpPr>
            <p:cNvPr id="79" name="직선 연결선 78"/>
            <p:cNvCxnSpPr/>
            <p:nvPr/>
          </p:nvCxnSpPr>
          <p:spPr>
            <a:xfrm rot="10800000" flipH="1" flipV="1">
              <a:off x="1403648" y="5580732"/>
              <a:ext cx="763149" cy="2908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 rot="5400000">
              <a:off x="1262807" y="5724748"/>
              <a:ext cx="288032" cy="0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그룹 64"/>
          <p:cNvGrpSpPr/>
          <p:nvPr/>
        </p:nvGrpSpPr>
        <p:grpSpPr>
          <a:xfrm rot="5400000">
            <a:off x="6620036" y="2168860"/>
            <a:ext cx="288032" cy="936104"/>
            <a:chOff x="1403648" y="5580732"/>
            <a:chExt cx="288032" cy="288032"/>
          </a:xfrm>
        </p:grpSpPr>
        <p:cxnSp>
          <p:nvCxnSpPr>
            <p:cNvPr id="84" name="직선 연결선 83"/>
            <p:cNvCxnSpPr/>
            <p:nvPr/>
          </p:nvCxnSpPr>
          <p:spPr>
            <a:xfrm>
              <a:off x="1403648" y="5580732"/>
              <a:ext cx="288032" cy="0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 rot="5400000">
              <a:off x="1262807" y="5724748"/>
              <a:ext cx="288032" cy="0"/>
            </a:xfrm>
            <a:prstGeom prst="line">
              <a:avLst/>
            </a:prstGeom>
            <a:ln w="63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창경원1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b="13382"/>
          <a:stretch>
            <a:fillRect/>
          </a:stretch>
        </p:blipFill>
        <p:spPr>
          <a:xfrm>
            <a:off x="0" y="-214338"/>
            <a:ext cx="9144001" cy="7072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844" y="286048"/>
            <a:ext cx="61902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한일 </a:t>
            </a:r>
            <a:r>
              <a:rPr lang="ko-KR" alt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병합을 치밀하게 준비하고 있었던 일제는 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대한제국과 국왕의 권위를 떨어뜨리기 위해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1909</a:t>
            </a:r>
            <a:r>
              <a:rPr lang="ko-KR" alt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년</a:t>
            </a:r>
            <a:r>
              <a:rPr lang="en-US" altLang="ko-K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창경궁이 위치한 </a:t>
            </a:r>
            <a:r>
              <a:rPr lang="en-US" altLang="ko-K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6</a:t>
            </a:r>
            <a:r>
              <a:rPr lang="ko-KR" alt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만평의 대지 위에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당시 동양 최대규모의 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동식물원을 </a:t>
            </a:r>
            <a:r>
              <a:rPr lang="ko-KR" alt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만들었다</a:t>
            </a:r>
            <a:r>
              <a:rPr lang="en-US" altLang="ko-K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.</a:t>
            </a:r>
            <a:endParaRPr lang="ko-KR" alt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</a:endParaRPr>
          </a:p>
          <a:p>
            <a:endParaRPr lang="ko-KR" alt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이후</a:t>
            </a:r>
            <a:r>
              <a:rPr lang="en-US" altLang="ko-K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창경원이라고 불리던 이곳에는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350</a:t>
            </a:r>
            <a:r>
              <a:rPr lang="ko-KR" alt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여 마리의 각종 동물들이 생활하고 있었으나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태평양전쟁의 패색이 짙어가던 그 시절에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일본인 사육사들에 의해 </a:t>
            </a:r>
            <a:r>
              <a:rPr lang="en-US" altLang="ko-K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95%</a:t>
            </a:r>
            <a:r>
              <a:rPr lang="ko-KR" alt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가 독살 폐기처분 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되었고</a:t>
            </a:r>
            <a:endParaRPr lang="en-US" altLang="ko-KR" sz="1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...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나머지 </a:t>
            </a:r>
            <a:r>
              <a:rPr lang="en-US" altLang="ko-K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5%</a:t>
            </a:r>
            <a:r>
              <a:rPr lang="ko-KR" alt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의 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동물들은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6.25 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전쟁 중에 </a:t>
            </a:r>
            <a:r>
              <a:rPr lang="ko-KR" alt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몰살되었다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...</a:t>
            </a:r>
          </a:p>
          <a:p>
            <a:endParaRPr lang="en-US" altLang="ko-KR" sz="1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단지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이 땅에 살았다는 이유 만으로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창경원의 동물들은 그렇게 희생당했다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700" y="849413"/>
            <a:ext cx="9129897" cy="6012000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0" y="84941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Ⅳ</a:t>
            </a: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. 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작품소개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962" y="1017513"/>
            <a:ext cx="4937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6.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드라마상 창경원 변천 과정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3" name="Rectangle 134"/>
          <p:cNvSpPr>
            <a:spLocks noChangeArrowheads="1"/>
          </p:cNvSpPr>
          <p:nvPr/>
        </p:nvSpPr>
        <p:spPr bwMode="gray">
          <a:xfrm>
            <a:off x="0" y="1922293"/>
            <a:ext cx="5364088" cy="642611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2" name="Group 114"/>
          <p:cNvGrpSpPr>
            <a:grpSpLocks/>
          </p:cNvGrpSpPr>
          <p:nvPr/>
        </p:nvGrpSpPr>
        <p:grpSpPr bwMode="auto">
          <a:xfrm>
            <a:off x="5112160" y="1736912"/>
            <a:ext cx="900000" cy="900000"/>
            <a:chOff x="1488" y="1968"/>
            <a:chExt cx="432" cy="432"/>
          </a:xfrm>
        </p:grpSpPr>
        <p:grpSp>
          <p:nvGrpSpPr>
            <p:cNvPr id="3" name="Group 115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20" name="Oval 11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100" dirty="0"/>
              </a:p>
            </p:txBody>
          </p:sp>
          <p:sp>
            <p:nvSpPr>
              <p:cNvPr id="21" name="Freeform 11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100" dirty="0"/>
              </a:p>
            </p:txBody>
          </p:sp>
        </p:grpSp>
        <p:sp>
          <p:nvSpPr>
            <p:cNvPr id="19" name="Text Box 118"/>
            <p:cNvSpPr txBox="1">
              <a:spLocks noChangeArrowheads="1"/>
            </p:cNvSpPr>
            <p:nvPr/>
          </p:nvSpPr>
          <p:spPr bwMode="gray">
            <a:xfrm>
              <a:off x="1586" y="2141"/>
              <a:ext cx="258" cy="1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발단</a:t>
              </a:r>
              <a:endParaRPr lang="en-US" altLang="ko-K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22" name="Text Box 147"/>
          <p:cNvSpPr txBox="1">
            <a:spLocks noChangeArrowheads="1"/>
          </p:cNvSpPr>
          <p:nvPr/>
        </p:nvSpPr>
        <p:spPr bwMode="auto">
          <a:xfrm>
            <a:off x="107504" y="1916832"/>
            <a:ext cx="4824536" cy="60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 맹수들은 거의 없는 대부분 초식동물 위주의 동물원</a:t>
            </a:r>
            <a:endParaRPr lang="en-US" altLang="ko-KR" sz="1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 </a:t>
            </a: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보수가 제대로 되지 못하여 흉물스럽고</a:t>
            </a: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,</a:t>
            </a: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 동물원 기능을 못하고 있다</a:t>
            </a: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. </a:t>
            </a: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 </a:t>
            </a:r>
            <a:endParaRPr lang="en-US" altLang="ko-KR" sz="1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</a:endParaRPr>
          </a:p>
        </p:txBody>
      </p:sp>
      <p:sp>
        <p:nvSpPr>
          <p:cNvPr id="23" name="Rectangle 141"/>
          <p:cNvSpPr>
            <a:spLocks noChangeArrowheads="1"/>
          </p:cNvSpPr>
          <p:nvPr/>
        </p:nvSpPr>
        <p:spPr bwMode="gray">
          <a:xfrm>
            <a:off x="0" y="3212218"/>
            <a:ext cx="6300192" cy="64261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418AEB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5976256" y="3033686"/>
            <a:ext cx="900000" cy="899370"/>
            <a:chOff x="2016" y="1920"/>
            <a:chExt cx="1680" cy="1680"/>
          </a:xfrm>
        </p:grpSpPr>
        <p:sp>
          <p:nvSpPr>
            <p:cNvPr id="27" name="Oval 10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4996E3"/>
                </a:gs>
                <a:gs pos="100000">
                  <a:srgbClr val="4996E3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28" name="Freeform 10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66A7E8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/>
            </a:p>
          </p:txBody>
        </p:sp>
      </p:grpSp>
      <p:sp>
        <p:nvSpPr>
          <p:cNvPr id="30" name="Rectangle 133"/>
          <p:cNvSpPr>
            <a:spLocks noChangeArrowheads="1"/>
          </p:cNvSpPr>
          <p:nvPr/>
        </p:nvSpPr>
        <p:spPr bwMode="gray">
          <a:xfrm>
            <a:off x="0" y="4472711"/>
            <a:ext cx="6948264" cy="644029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9942E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5" name="Group 110"/>
          <p:cNvGrpSpPr>
            <a:grpSpLocks/>
          </p:cNvGrpSpPr>
          <p:nvPr/>
        </p:nvGrpSpPr>
        <p:grpSpPr bwMode="auto">
          <a:xfrm>
            <a:off x="6804248" y="4329200"/>
            <a:ext cx="900000" cy="900000"/>
            <a:chOff x="2016" y="1920"/>
            <a:chExt cx="1680" cy="1680"/>
          </a:xfrm>
        </p:grpSpPr>
        <p:sp>
          <p:nvSpPr>
            <p:cNvPr id="34" name="Oval 11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9966FF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" name="Freeform 112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/>
            </a:p>
          </p:txBody>
        </p:sp>
      </p:grpSp>
      <p:sp>
        <p:nvSpPr>
          <p:cNvPr id="37" name="Rectangle 132"/>
          <p:cNvSpPr>
            <a:spLocks noChangeArrowheads="1"/>
          </p:cNvSpPr>
          <p:nvPr/>
        </p:nvSpPr>
        <p:spPr bwMode="gray">
          <a:xfrm>
            <a:off x="0" y="5704672"/>
            <a:ext cx="7956376" cy="64261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33AD8A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8" name="Group 100"/>
          <p:cNvGrpSpPr>
            <a:grpSpLocks/>
          </p:cNvGrpSpPr>
          <p:nvPr/>
        </p:nvGrpSpPr>
        <p:grpSpPr bwMode="auto">
          <a:xfrm>
            <a:off x="7704448" y="5553336"/>
            <a:ext cx="900000" cy="900000"/>
            <a:chOff x="2016" y="1920"/>
            <a:chExt cx="1680" cy="1680"/>
          </a:xfrm>
        </p:grpSpPr>
        <p:sp>
          <p:nvSpPr>
            <p:cNvPr id="39" name="Oval 10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0" name="Freeform 102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33CCCC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/>
            </a:p>
          </p:txBody>
        </p:sp>
      </p:grpSp>
      <p:sp>
        <p:nvSpPr>
          <p:cNvPr id="46" name="Text Box 118"/>
          <p:cNvSpPr txBox="1">
            <a:spLocks noChangeArrowheads="1"/>
          </p:cNvSpPr>
          <p:nvPr/>
        </p:nvSpPr>
        <p:spPr bwMode="gray">
          <a:xfrm>
            <a:off x="6084168" y="3409255"/>
            <a:ext cx="7072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견고딕" pitchFamily="18" charset="-127"/>
                <a:ea typeface="HY견고딕" pitchFamily="18" charset="-127"/>
              </a:rPr>
              <a:t>전개 </a:t>
            </a:r>
            <a:r>
              <a:rPr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견고딕" pitchFamily="18" charset="-127"/>
                <a:ea typeface="HY견고딕" pitchFamily="18" charset="-127"/>
              </a:rPr>
              <a:t>1</a:t>
            </a:r>
            <a:endParaRPr lang="en-US" altLang="ko-KR" sz="1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7" name="Text Box 118"/>
          <p:cNvSpPr txBox="1">
            <a:spLocks noChangeArrowheads="1"/>
          </p:cNvSpPr>
          <p:nvPr/>
        </p:nvSpPr>
        <p:spPr bwMode="gray">
          <a:xfrm>
            <a:off x="6948264" y="4725144"/>
            <a:ext cx="7072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견고딕" pitchFamily="18" charset="-127"/>
                <a:ea typeface="HY견고딕" pitchFamily="18" charset="-127"/>
              </a:rPr>
              <a:t>전개 </a:t>
            </a:r>
            <a:r>
              <a:rPr lang="en-US" altLang="ko-K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견고딕" pitchFamily="18" charset="-127"/>
                <a:ea typeface="HY견고딕" pitchFamily="18" charset="-127"/>
              </a:rPr>
              <a:t>2</a:t>
            </a:r>
            <a:endParaRPr lang="en-US" altLang="ko-KR" sz="1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8" name="Text Box 118"/>
          <p:cNvSpPr txBox="1">
            <a:spLocks noChangeArrowheads="1"/>
          </p:cNvSpPr>
          <p:nvPr/>
        </p:nvSpPr>
        <p:spPr bwMode="gray">
          <a:xfrm>
            <a:off x="7884368" y="5949280"/>
            <a:ext cx="53732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견고딕" pitchFamily="18" charset="-127"/>
                <a:ea typeface="HY견고딕" pitchFamily="18" charset="-127"/>
              </a:rPr>
              <a:t>결말</a:t>
            </a:r>
            <a:endParaRPr lang="en-US" altLang="ko-KR" sz="1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9" name="Text Box 147"/>
          <p:cNvSpPr txBox="1">
            <a:spLocks noChangeArrowheads="1"/>
          </p:cNvSpPr>
          <p:nvPr/>
        </p:nvSpPr>
        <p:spPr bwMode="auto">
          <a:xfrm>
            <a:off x="107504" y="3192406"/>
            <a:ext cx="59766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 곰</a:t>
            </a: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, </a:t>
            </a: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늑대</a:t>
            </a: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, </a:t>
            </a: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아물표범 물개 등 한반도에서 사라져 가는 맹수들을 하나 둘씩 </a:t>
            </a: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 </a:t>
            </a: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동물원으로 </a:t>
            </a:r>
            <a:endParaRPr lang="en-US" altLang="ko-KR" sz="1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  </a:t>
            </a: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들여놓게 되고</a:t>
            </a: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, </a:t>
            </a: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동물사 및 환경을 정비 개선해 나가기 시작한다</a:t>
            </a: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.</a:t>
            </a:r>
          </a:p>
        </p:txBody>
      </p:sp>
      <p:sp>
        <p:nvSpPr>
          <p:cNvPr id="31" name="Text Box 147"/>
          <p:cNvSpPr txBox="1">
            <a:spLocks noChangeArrowheads="1"/>
          </p:cNvSpPr>
          <p:nvPr/>
        </p:nvSpPr>
        <p:spPr bwMode="auto">
          <a:xfrm>
            <a:off x="107504" y="4485461"/>
            <a:ext cx="676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 얼룩말</a:t>
            </a: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, </a:t>
            </a: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낙타</a:t>
            </a: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, </a:t>
            </a: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악어</a:t>
            </a: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, </a:t>
            </a: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북극곰 등의 외국산 동물들 또한 점차 들어오기 시작하면서 동물원은 활기를 </a:t>
            </a:r>
            <a:endParaRPr lang="en-US" altLang="ko-KR" sz="1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  </a:t>
            </a: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띠고 진정한 동물원의 모습을 찾아가기 시작한다</a:t>
            </a: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. </a:t>
            </a: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 </a:t>
            </a: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 </a:t>
            </a:r>
          </a:p>
        </p:txBody>
      </p:sp>
      <p:sp>
        <p:nvSpPr>
          <p:cNvPr id="32" name="Text Box 147"/>
          <p:cNvSpPr txBox="1">
            <a:spLocks noChangeArrowheads="1"/>
          </p:cNvSpPr>
          <p:nvPr/>
        </p:nvSpPr>
        <p:spPr bwMode="auto">
          <a:xfrm>
            <a:off x="107504" y="5734997"/>
            <a:ext cx="7488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 코끼리</a:t>
            </a: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, </a:t>
            </a: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사자</a:t>
            </a: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, </a:t>
            </a: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기린</a:t>
            </a: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, </a:t>
            </a: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하마와 같은 스타성 동물들이 창경원으로 들어오려는 찰라</a:t>
            </a: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, </a:t>
            </a: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한국전쟁이 발발하고 </a:t>
            </a: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  </a:t>
            </a:r>
            <a:r>
              <a:rPr lang="ko-KR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힘들게 들여왔던 동물들과 땀으로 이루어졌던 창경원은 인간에 의해 다시금 파괴되기 시작한다</a:t>
            </a:r>
            <a:r>
              <a:rPr lang="en-US" altLang="ko-K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그림 100" descr="%EC%B0%BD%EA%B2%BD%EC%9B%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39284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35" name="Group 30"/>
          <p:cNvGrpSpPr>
            <a:grpSpLocks/>
          </p:cNvGrpSpPr>
          <p:nvPr/>
        </p:nvGrpSpPr>
        <p:grpSpPr bwMode="auto">
          <a:xfrm>
            <a:off x="3059832" y="2076079"/>
            <a:ext cx="2985935" cy="488825"/>
            <a:chOff x="1536" y="1419"/>
            <a:chExt cx="2386" cy="57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36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386" cy="573"/>
            </a:xfrm>
            <a:prstGeom prst="roundRect">
              <a:avLst>
                <a:gd name="adj" fmla="val 3338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37" name="Text Box 6"/>
            <p:cNvSpPr txBox="1">
              <a:spLocks noChangeArrowheads="1"/>
            </p:cNvSpPr>
            <p:nvPr/>
          </p:nvSpPr>
          <p:spPr bwMode="gray">
            <a:xfrm>
              <a:off x="1659" y="1536"/>
              <a:ext cx="2160" cy="3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ko-KR" sz="1600" b="1" dirty="0" smtClean="0"/>
                <a:t>Ⅴ. 16</a:t>
              </a:r>
              <a:r>
                <a:rPr lang="ko-KR" altLang="en-US" sz="1600" b="1" dirty="0" smtClean="0"/>
                <a:t>부 시높시스</a:t>
              </a:r>
              <a:endParaRPr lang="ko-KR" altLang="en-US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485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한국전쟁의 상처가 아직 아물지 않은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1954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년의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창경원이 다시 새롭게 개원하는 것에 모두가 들떠 있는 그 시기에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새로 원장으로 부임한 명선이 소중히 간직했던 빛 바랜 사진 한 장을 꺼내든다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사진 안에는 무남과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그가 목숨을 다해 지켰던 호랑이 백두의 모습이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사진 속 그들을 아련한 눈빛으로 바라보는 명선의 회상에서부터 이야기가 시작된다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1950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월의 어느 봄날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남로당 소속의 소좌 동규와 공작원들을 실은 짚차 한 대가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 부근으로 향하고 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그들의 임무는 현재 쫓겨나다시피 북으로 넘어와있는 남로당의 입지 강화를 위해서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남한의 대통령 이승만을 암살하라는 것이었다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당시의 정세는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사건 이후 남한 내의 빨치산들과 남로당이 몰락한 상태였고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북에서는 김일성 중심의 북로당이 남로당을 압박하던 시기였다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이에 남로당에서는 공작원들을 파견하여 이승만을 죽임으로써 북로당에 밀리고 있는 자신들의 세력을 다시 확보하려고 하고 있었던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그러한 막중한 사명을 띠고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남으로 넘어가기 위해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선으로 향하는데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그곳에서 우연히 만난 무남이라는 남자 때문에 처음부터 일이 꼬여가기 시작한다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남쪽에서 살다가 넘어와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38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 부근에서 짐승들이나 잡고 사는 자였는데 이 예측 불가하고 엉뚱한 무남 때문에 여러 소란들이 발생하고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준비된 계획들이 빗나가고 있었던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 자신들을 안전하게 남쪽으로 데려다 줄 안내조가 부상당하는 상황까지 발생하고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더 기막힌 건 무남이 ‘내가 남쪽으로 안내해 주지’하면서 따라나서려고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38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 부근의 지리를 잘 알고 있는 무남의 제안에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어쩔 수 없이 동규와 공작원들은 무남과 함께 길을 나서는데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한편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남쪽에서는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창경원의 동물원 주임인 명선과 철만이라는 사육사가 박영국이라는 사람을 찾기 위해 깊은 오지를 헤매고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박영국은 과거 일제 강점기부터 해방 전까지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창경원에 있었던 유일한 조선인 사육사였지만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어떤 이유에서 세상과 담을 쌓고 이 깊은 산골에 은신중인 사람이었다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그런 그를 찾아 창경원으로 다시 데려가려고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현재 동물들에 대해서 아무런 지식과 노하우가 없는 그녀로서는 박영국 같은 노련한 사육사의 도움이 절실했던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우여곡절 끝에 박영국을 만나게 되고 창경원에 회의적이었던 그를 간신히 설득하여 서울로 다시 향하는데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algn="just">
              <a:lnSpc>
                <a:spcPts val="1600"/>
              </a:lnSpc>
            </a:pPr>
            <a:endParaRPr lang="ko-KR" alt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계속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무남의 안내를 받아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선을 넘고 있는 동규와 공작원들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점차 무남을 새롭게 보고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역시나 엉뚱하고 예측이 불가하지만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무남이 알고 있는 동물들의 풍부한 상식만큼은 놀라움 그 자체였다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 그러한 무남의 능력 덕분에 위험한 고비를 넘기게 되는 동규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무남에게 점차 관심을 가지게 되면서 그가 왜 북으로 넘어왔는지 왜 자신들을 따라 남쪽으로 향하는지를 알게 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과거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남쪽에서 자신의 형과 함께 산짐승들을 잡고 살았는데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빨치산 소탕을 하던 국방군들이 무남의 형과 마을 사람들을 모두 죽였고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그 복수를 꿈꾸고 있었던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그것을 알게 된 동규는 고민을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자신의 비밀 임무를 위해서 무남을 죽여야 하기 때문이다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차마 죽이지 못하고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그냥 그를 떼어놓으려고 하던 때에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 사건으로 인해 무남과 동규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명선의 운명적인 만남이 일어난다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서울로 올라가기 위해 차를 타려던 시골 장터에서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거대한 소 한 마리가 길가에 갑자기 쓰러진 사건이 발생한다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누구도 쓰러진 이유와 치료에 대해서 모르고 있던 차에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자신의 능력을 발휘하여 소를 살려내고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광경을 명선이 보게 된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동시에 서울로 올라가는 차에 같이 동승까지 하게 되면서 점차 무남에게 관심을 가지게 되는 명선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‘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어쩌면 저 사람이 창경원에 필요한 사람이 아닐까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?’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란 생각까지 하게 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그것도 잠시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서울로 올라가는 차가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주변 빨치산 잔당들의 습격을 받는 사건이 일어난다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게다가 소란 통에 박영국은 죽음까지 당하는 사태가 발생한다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동규가 자신의 신분을 밝혔지만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남로당이 자신들을 버렸다고 생각하는 빨치산들은 동규는 물론 무남과 명선까지 포로로 잡아버린다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빨치산의 은신처에서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언제 처형당할지 모르는 상황에서도 명선은 창경원의 동물들을 걱정하고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그로인해 창경원이 어떤 곳인가를 무남은 알게 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더 이상 시간을 지체할 수 없었던 동규와 공작원들은 탈출을 감행하기로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가까스로 무남과 명선 등을 데리고 탈출에 성공하지만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곧 빨치산들에게 다시 쫒기기 시작하며 공작원들은 모두 죽고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목숨까지 위태로운 상황에서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극적으로 나타난 국방군들의 도움으로 간신히 살아남게 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국방군에게도 잡힐 수 없는 처지라 무남과 동규는 명선을 떠나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사라져 버리는데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600"/>
              </a:lnSpc>
            </a:pPr>
            <a:endParaRPr lang="ko-KR" alt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510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산에서 살아나온 명선은 과거의 일을 생각할 겨를이 없었다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무남과 동규라는 사람이 어디로 사라졌는지도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사라진 그들의 행적을 캐묻는 차형사의 끈질긴 취조도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한국을 떠나 유학을 가라고 하는 아빠인 임수의 말도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전혀 들리지 않았다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산재해 있는 동물원 일들이 산더미 같이 몰려있었기 때문이었다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현재 동물원은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동물원이란 말이 무색할 정도로 엉망인 상태였다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맹수들 하나 없이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별 볼일 없는 동물 밖에 없기에 관람객의 수가 적어 매년 적자에 허덕이고 있었고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동물충원 없이 해방 후 계속 방치된 대부분의 동물사는 가뜩이나 황폐한 동물원을 더욱 흉물스럽게 보이게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 지원이 전무한 상태라 보수 및 보강은 엄두를 못 내고 있는 실정이었고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원장의 비호 아래 금전을 담당하고 있는 나과장이라는 자가 암암리에 동물원을 폐쇄하고 이곳에 매점을 설치할 계획을 가지고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설상가상으로 그나마 남아있는 동물들에게 전염병 발생의 조짐이 보이기까지 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그러한 이유나 해결책을 찾지 못 하고 있었던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이러한 악조건 속에서도 명선은 동물원을 살리고자 부단히 노력을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이곳은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죽은 엄마와의 소중한 기억들이 있는 곳이기에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시각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어렵사리 무남과 동규는 서울로 입성하고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둘만 남은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공작원들을 다 잃은 상태에서 어쩔 수 없이 동규는 무남을 새로운 공작원으로 임명하고 그를 자신의 계획에 포함시킨다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하도 엉뚱하고 어디로 튈지 모르는 무남인지라 동규는 아직 그에게 어떤 임무인지를 가르쳐 주지는 않고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임무에 필요한 무기를 구하기 위해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서울에 혹시 남아있을지도 모르는 남로당 동지들과 접촉을 하려고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그러던 와중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무남과 동규는 본의 아니게 극렬 반공주의 서북청년단들과 조우하며 싸움에 말려들게 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거기서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동규가 위험에 빠지게 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그를 구하기 위해 무남은 난생처럼 사람을 죽이게 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그로 인해 다시 도망치는 두 사람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경찰들의 눈을 피해 어느 곳으로 숨어들게 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아직은 자신들이 숨어든 곳이 어딘지는 모른 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그곳에서 무남은 사람을 죽였다는 마음에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자신을 자책하고 동규는 맘과 다르게 심한 말로 그를 몰아세운다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혁명과 조국을 위해서라는 이유를 대면서 무남에게 흔들리지 말 것을 동규가 말한다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그것이 위로가 되지 않았고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자신도 형을 죽인 사람들과 다를 바 없다고 무남은 차츰 느끼고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바로 다음 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비로소 자신들이 도망쳐 숨어든 곳이 창경원임을 알게 되는 무남과 동규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 명선과 운명적인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번째 만남까지 이루어진다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계속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얼떨떨하면서도 동물원의 동물들이 무남에겐 신기함 그 자체였다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마치 다른 세계에 와있는 것 같은 느낌에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알 수 없는 편안함까지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동물들을 보고 있자니 과거의 나쁜 기억들은 다 잊을 수 있을 것 같았다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내심 다시 만난 무남이 창경원에 들어올 운명이라고 생각하고 있었지만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청년단 사건의 용의자를 찾던 차형사를 통해서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무남이 사람을 죽인 사실을 알고는 극히 실망하게 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무남을 창경원에서 내보내는데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서울에 있는 다른 남로당 인원들과의 접촉은 계속 이루어지지 않고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전과 다르게 무기력해 져 있는 무남과 동규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게다가 전에 산에서 봤던 빨치산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비록 자신들을 가뒀지만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그들이 잡혀와 처형되는 모습을 보고는 아무것도 할 수 없는 상실감에 빠지고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그러한 때에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앞으로 그들을 변화시킬 작은 사건이 찾아왔다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그것은 어느 시장의 고깃간 앞에서 시작됐다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무남과 동규가 우연히 그 앞을 지나던 중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고깃간 주인에게 몽둥이로 맞아 죽은 개를 살리려고 하는 명선을 보게 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근처 상회에서 동물들의 사료를 사러왔다가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생명을 경시하는 고깃간 주인의 행태에 명선이 분노하고 있었고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그녀의 노력에도 개는 싸늘히 죽어버리고 만다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떠돌이 개 한 마리가 죽은 것 가지고 뭘 그러냐란 사람들의 비아냥에도 명선은 안절부절못하고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이유는 죽은 떠돌이 개가 젖이 부푼 어미 개란 사실 때문이었다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그것은 이 개한테 새끼가 있다는 것이고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어미 개가 없는 지금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새끼들을 찾지 못한다면 죽을 것이 뻔했기 때문이었다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강아지들을 무슨 수로 찾는 단 말인가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명선이 강아지들을 찾으려는 것을 포기하려고 하는 순간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무남이 나섰다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무남의 눈에는 일반 사람들이 놓치고 있는 개의 하나하나의 특징들이 보였던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다시 한 번 무남의 특출한 능력이 발휘되고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하나하나의 단서를 통해 강아지들을 찾기 시작한다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마침내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어느 개울가 하수구에서 익사직전의 강아지들을 극적으로 구출하게 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오래간만에 웃을 수 있게 된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남들이 보기에 하찮은 생명일지 몰라도 뭔가를 한 것 같았고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자신이 생명을 구했다는 기쁨이 몰려왔기 때문이었다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 또한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무남이 그렇게 나쁜 사람이 아님을 알게 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오히려 예전에 생각했던 거와 같이 그를 창경원으로 데려가고 싶다는 감정이 몰려왔다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그들이 북에서 내려온 사람들 임을 알기에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어쩔 수 없이 사라지는 그들을 붙잡지 않는데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600"/>
              </a:lnSpc>
            </a:pPr>
            <a:endParaRPr lang="ko-KR" alt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5303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지우려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지우려고 해도 창경원에 대한 생각이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무남에게 끊임없이 떠올랐다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그곳에 있는 동물들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분위기와 풍경들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그리고 명선이라는 여자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어느 덧 창경원 생각에 푹 빠져 버린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그러한 무남이 못마땅한 동규는 다시 한 번 자신들이 왜 이곳에 왔는지를 강하게 주지시키는데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드디어 서울에 숨어있던 ‘적성’이라는 남로당 남자와 접촉을 하게 되는 동규와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적성이라는 불리는 이 남자는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남한 내에서 몇 안 남은 남로당 중 한 사람으로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현재 유일의 고위층 진골 빨치산이며 베일에 쌓여있는 인물이었다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그는 모습을 드러내지 않은 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동규에게 남쪽으로 온 이유에 대해서 물었다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이에 동규는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이승만 암살에 대한 임무를 말하게 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그제야 자신이 무엇을 하고 있는지를 무남은 알게 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형의 복수를 위해서라면 분명 박수 치며 기뻐해야 할 일이지만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사안이 사안인지라 두렵고 떨리는 자신을 숨길 수가 없었다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적성은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바로 동규와 무남이 지낼 수 있는 은신처를 알려주고 사라지고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동규와 무남은 이제야 무기를 얻고 임무를 수행할 수 있는 여건이 조성됐다며 들뜬 마음으로 은신처를 찾아간다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그곳에서 적성의 하수인인 창배란 인물을 만나게 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어처구니가 없었다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창배란 인물은 만물상을 운영하는 자인데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엉뚱하기는 무남 못지않고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말도 안 되는 발명품들을 만들어오고 있었던 괴짜였다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어수룩한 이 둘을 데리고 그 중대한 임무를 수행해야 한다고 생각하니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한숨이 절로 나왔다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시각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동물원에서는 명선이 우려하던 일이 점점 벌어지고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소수의 동물에게만 나타났던 피부병이 동물원 전체로 번져가고 있었던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자신의 절친한 친구이자 서울대 수의학부의 재학 중인 진욱에게 도움을 청하지만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병의 증상만 알아냈을 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그것이 어떻게 전염되었고 치료할 수 있는 방법을 못 찾고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진욱은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속으로 사모하고 있는 명선을 위해 노력했지만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현재 남한에서는 수의학체계도 잡혀있지 않고 치료할 수 있는 약이 절대적으로 부족한 상태였다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게다가 약들이라야 봤자 가축에게나 쓰는 약이었기에 동물들 각각에 맞춰지기는 현실상 불가능 했다 이에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진욱은 남아있는 동물들을 위해서 병에 걸린 동물들을 도살하자는 의견을 내지만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다른 방법이 있을 거라며 명선은 포기하지 않고 동물들을 돌본다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그러한 그녀의 희망에도 불구하고 또 다른 시련이 그녀에게 다가왔다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나과장 계략으로 창경원 전체를 담담하고 있는 구황실 사무청에서 불시에 감사단을 보낸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평소부터 동물원을 색안경 끼고 바라봤던 감사단은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만성적자의 이유와 방치되고 텅 빈 동물사들과 전염병이 돌고 있다는 이유를 내세우며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 자체를 폐쇄시키려고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계속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510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갑작스런 폐쇄결정에 명선은 반발하고 다시 동물원을 정상으로 돌려놓을 수 있음을 감사단에게 설명했다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이에 감사단은 도저히 이루어질 수 없는 불가능한 미션을 명선에게 제시를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보름 안에 병든 동물들을 치료하고 관람객들로 붐비는 동물원을 만들라는 것이었다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그것이 이루어지지 않을 때는 동물원을 폐쇄하겠다고 말을 하며 떠나는 감사단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절망스러웠다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한편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본격적으로 이승만을 암살하기 위해서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정보를 수집하고 거사장소를 물색하고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항상 이승만에 대한 경호는 철통 같았고 접근조차 용이하지 않았다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게다가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어리바리한 놈들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 데리고 임무를 수행하자니 더더욱 걱정만 늘어갔다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그러던 어느 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귀가 번쩍 트일만한 정보를 수집하게 된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어린이날에 이승만 대통령이 창경원에 방문한다는 첩보였다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왠지 들뜬 무남은 동규에게 창경원으로 들어가자고 제의한다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 직원이 되면 의심받지 않고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폭약도 설치할 수 도 있으며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접근이 쉬워 저격의 최적 장소라고 말을 한다 하지만 그러한 이유보다도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창경원에 다시 가보고 싶은 마음이 무남에겐 컸다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내심 명선이라는 여자가 자신들의 정체를 알고 신고하지 않을까 고민하지만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어쩔 수 없이 창경원으로 들어가는 것을 찬성을 하게 되면서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둘은 창경원으로 향한다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나과장에게 뇌물을 주고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창경원에 발을 내딛는 첫 날부터 무남은 실망하고 만다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 쪽으로 가는 줄 알고 있었는데 나과장이 무남과 동규를 식물원으로 배치시켰던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 식물원에는 김주임이라는 늙은 남자가 있었는데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그는 공공의 적인 나과장이 추천한 인물들이라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무남과 동규를 그냥 쫓아버리려고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그러나 곧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무남이 보통 사람이 아니고 그가 동물들에 관해서 잘 알고 있음을 김주임은 간파한다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평소 명선과 동물원식구들이 고생하고 있음을 알고 있는 김주임은 무남을 의연 중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 쪽으로 보내려고 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시각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동물원에서는 큰 결정을 앞두고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감사단의 제시한 보름이라는 기한 중 벌써 반이 흘렀고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병에 걸린 동물들은 호전의 기미가 보이지 않았다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이에 어쩔 수 없이 명선은 병든 동물들을 도살시키기로 결정하고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그것을 실행하려는 찰라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무남이 동물원에 모습을 드러냈다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김주임이 의도적으로 그쪽으로 보낸 것이었다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그때까지 그가 창경원에 와있다는 사실을 몰랐던 명선은 무척이나 놀랍고 반가웠지만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위험한 인물임을 알기에 애써 모른 척 하고 동물들을 처분하려고 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무남이 그녀를 막아섰다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죽음을 앞둔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슬픈 동물들의 눈동자를 본 무남이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자신이 동물들의 병을 고치겠다고 하면서 말이다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 가닥 희망을 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우여곡절 끝에 병든 동물들이 무남에게 맡겨졌다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열통이 터질 것 같았다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의심의 눈으로 보는 명선에게 ‘쫓기고 있어 단지 숨을 곳이 필요할 뿐이다’란 거짓말로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창경원에 자신들이 있는 이유를 잘 무마시켰는데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무남이 동물들을 고치겠다는 설쳐댔기 때문이었다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그냥 조용히 있으면서 암살계획을 진행하면 되는 것을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 이놈이 사고를 친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어쩔 수 없는 일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무남을 돕게 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전염병의 원인부터 찾으려고 꼼꼼히 살폈다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한편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진욱은 당황스러웠다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지금 자신의 앞에 있는 무남과 동규를 알고 있었던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그게 가능했던 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그가 바로 베일에 쌓여있던 남로당의 적성이었기 때문이다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창배를 통해서 그들이 왜 창경원에 와있는지는 알게 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 한 가지 불안감이 생기고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자신이 그 동안 명선을 도와왔건만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무남을 신뢰하고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그를 따뜻하게 바라보고 있는 것 같았다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왠지 새로운 경쟁자가 나타난 것 같이 진욱은 마냥 불안한데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복잡한 인간관계의 감정들이 흐르기 시작하고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그러한 때에 또 다른 군상들의 사욕과 이해관계가 펼쳐지기 시작했다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주인공들은 명선의 아버지인 임수와 처음부터 무남과 동규를 의심의 눈으로 바라봤던 차형사가 바로 그들이었다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임수는 일제시대 때 명선과 부인을 버리고 혼자 미국으로 건너간 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해방 후 미 군정청의 방첩대장으로 와있는 인물이다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방첩대의 첩보를 통해서 임수는 이미 이승만 암살계획을 알고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그는 그 사실을 경무대에 알리지 않았다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현재 자기 멋대로인 이승만을 미국에서도 상당히 부담스러워하고 있었고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임수 자신은 새로운 이 나라의 권력자가 되는 꿈을 가지고 있었기 때문이다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무남과 동규가 이승만을 암살하게 되면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자신이 노력하지 않아도 원하는 것을 얻게 된다고 판단하고 그들을 그대로 놔두려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그러면서 그들을 잡아들이려고 하는 차형사까지 포섭하고는 차근차근 자신의 계획을 완성시키려고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이러한 상황이 전개되는 줄도 모른 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오로지 동물들만을 생각하고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그러던 중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마침내 병의 원인이 되는 매개체를 찾아내게 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그것은 동물원에 가득한 쥐들 때문이었다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병에 걸린 쥐들이 동물들의 사료를 훔쳐 먹으면서 동물들에게 병을 옮기고 있었던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당장 중요한 건 쥐를 소탕하는 것보다 병에 걸린 동물치료가 우선이었다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도무지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해결의 실마리를 찾을 수 없는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희망을 걸어봤지만 무남에게서도 별다른 뾰족한 수가 나오지 않자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다시 동물들을 도살하려고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계속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동물들을 구할 수 없다는 상실감이 무남에게 찾아오고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그렇게 포기하려는 순간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과거 스승과 같았던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자신의 형이 말한 것을 생각해 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그것은 동물 스스로 각자의 치료 방법이 있다는 것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그것을 힌트로 무남은 극적으로 동물의 치료법을 발견해 낸다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송진과 진흙을 이용해서 병든 동물들 피부에 바르고 새의 날개에는 개미가 든 봉지를 씌웠다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기적적으로 동물들의 증세가 호전되었다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살균작용이 있는 송진과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벌레의 기생충을 막아주는 진흙과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진드기를 잡아먹는 개미로 이루어낸 성과였다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동물들 스스로 자연에서 치료하는 방법을 사용하여 병든 동물들을 호전시킨 것에 동물원 식구들은 환호했고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다시 한 번 무남의 능력에 감탄했고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이제야 그에 대한 확실한 믿음을 가질 수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그러나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진욱은 자신이 틀렸고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패배한 것 같은 극도의 분노에 빠지는데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앞으로 감사단이 다시 동물원을 감사하는 날이 얼만 남지 않았다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명선은 앞으로의 일들이 왠지 걱정이 되지 않는 듯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무남이라는 남자가 있기 때문이었다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사람이 동물원을 그 옛날 엄마와 같이 거닐던 아름다운 곳으로 만들 수 있다는 기대가 몰려왔다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세상에 알려지지 않은 채 비밀스럽게 사육하고 있는 한 동물을 떠올렸다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‘그 사람이라면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백두를 다시 세상에 나오게 할 수 있지 않을까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...’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한바탕 소란이 끝나고 동물들을 살렸다는 안도감에 무남은 기뻤다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 또한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동물원을 살리는 것이 임무에 도움이 된다고 생각했다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동물원이 잘돼야 자신들이 있을 수 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이승만을 이곳으로 끌어드릴 수 있기 때문이다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그렇게 본의 아니게 동물원을 위해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두 사람이 힘을 다하던 어느 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혼자 동물원 산책을 나왔던 무남은 어디선가 들리는 맹수의 소리를 듣게 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알 수 없는 이끌림에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그곳으로 가는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곳은 예전에 호랑이사 자리로 지금은 방치되어 있는 곳이었다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무너져 위험하니 그곳으로 가지 말라는 사육사들의 말이 떠올랐지만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안에 어떤 동물이 있는 것 같아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호기심을 가지고 들어간다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아무것도 없을 것만 같았던 그곳에서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마침내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호랑이 한 마리를 보게 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창경원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636787" y="2071678"/>
            <a:ext cx="7858180" cy="1785950"/>
          </a:xfrm>
          <a:prstGeom prst="round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1600" dirty="0" smtClean="0">
              <a:latin typeface="HY견명조" pitchFamily="18" charset="-127"/>
              <a:ea typeface="HY견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한 나라의 수준을 알려면</a:t>
            </a:r>
            <a:r>
              <a:rPr lang="en-US" altLang="ko-KR" sz="1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...</a:t>
            </a:r>
            <a:r>
              <a:rPr lang="ko-KR" altLang="en-US" sz="1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</a:t>
            </a:r>
            <a:endParaRPr lang="en-US" altLang="ko-KR" sz="16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   </a:t>
            </a:r>
            <a:r>
              <a:rPr lang="ko-KR" altLang="en-US" sz="1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그 나라의 동물들이 어떠한 대우를 받는지 보라</a:t>
            </a:r>
            <a:r>
              <a:rPr lang="en-US" altLang="ko-KR" sz="1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...</a:t>
            </a:r>
          </a:p>
          <a:p>
            <a:endParaRPr lang="ko-KR" altLang="en-US" sz="16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                                                       </a:t>
            </a:r>
            <a:r>
              <a:rPr lang="ko-KR" altLang="en-US" sz="1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마하트마 간디</a:t>
            </a:r>
          </a:p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‘동물원의 호랑이가 있었다니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!!’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이곳에 맹수는 한 마리도 없다고 들었는데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자신의 앞에 거대한 호랑이가 서있는 사실에 너무나 깜짝 놀란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무남이 호랑이 백두의 존재를 알게 되자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창경원의 아픈 과거와 비밀을 얘기해줬다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백두라 불리는 이 호랑이는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과거 일제패망시기에 구사일생으로 살아남은 유일한 맹수라고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시절 패색이 짙던 일제는 미군의 공습으로 맹수들이 도망쳐 위협을 가할지도 모른다는 두려움에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맹수들을 잔인한 방법으로 모두 죽였고 백두만이 간신히 살아남았다고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명선이 처음 봤을 때부터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백두는 사람만 보면 난폭한 성격을 들어냈고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사람을 믿지 않아 살아있는 먹이가 아니면 먹지를 않았고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지금의 벙커같은 곳에서 한 발자국도 안 나오고 있다고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사람에 대한 불신과 증오가 가득 차있다는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따라서 그런 백두를 그냥 놔둘 수 없었던 명선은 명목상으로 백두가 죽은 것으로 하곤 사람들의 접근을 막았고 그 사실을 나과장과 원장에게도 알리지 않은 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그동안 키워왔다고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사실 호랑이가 있다는 소문만 퍼지면 동물원에는 많은 사람들로 가득할 것이지만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백두는 스트레스로 금방이라도 죽을 것이기에 백두를 공개하지 않고 있었던 거였고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백두 스스로가 마음의 문을 열고 세상에 나오기를 명선은 바라고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 그 일을 무남만이 할 수 있다고 말을 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떨리고 흥분돼서 무남은 일이 손에 잡히지 않았다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호랑이를 본 건 처음이다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남한 내에서도 이젠 종족을 감췄으니까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백두를 꼭 세상에 나오게 하고 싶었다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지금까지는 잘 버텨왔지만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계속 저렇게 음침한 곳에서 지낸다면 백두의 생명도 위태롭기 때문이다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본격적으로 무남은 백두에게 다가가기로 마음을 먹는데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감사단이 방문하기 며칠 안 둔 상태에서 명선은 새로운 동물들을 동물원에 데리고 올 생각을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스타성이 있는 동물들이 만약 생기게 된다면 감사단이 폐쇄까지는 결정하지 않을 것이라고 생각했기 때문이다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자신이 세상에서 가장 아끼는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어머니 유품인 바이올린을 팔아 자금을 충당하려고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주위 사육사들의 반대에도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‘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어머니라도 그렇게 했을 거라면서’ 결정을 내리고 동물구입에 필요한 돈을 확보하여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창경원에 들여올 만한 동물들을 수소문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계속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510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제기동 약재상 쪽에서 물개가 들어왔다는 소식이 전해지고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 식구들이 그 물개를 찾아 갔지만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터무니없는 가격에 물개 또한 금방이라도 죽을 것 같이 상태가 안 좋았다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사육사들의 반대에도 불구하고 무남이 물개를 살릴 것이란 확신에 명선으로 물개를 데리고 오는데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물개는 수조 안으로 들어가려고 하지도 않았다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이러고 있으면 당장이라도 말라죽을 수 있는 상황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무남이 애를 써봤지만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마치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백두처럼 물개도 사람에 대한 극도의 경계와 증오심을 가지고 있는 듯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삶을 포기하려고 하는 것 같았다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그렇게 방법을 찾고 있던 중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전에 장터로부터 돌아온 뒤 부쩍 말 수가 없는 동규로부터 해법의 실마리를 찾게 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장터에서 본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오랑우탄 한 마리가 맘에 걸리고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약장수의 손에 이끌려 하루 종일 북을 치고 있던 그 오랑우탄이 급기야 도망치다가 동규에 품속으로 도망친 사건이 있었는데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그때의 일이 계속 생각난다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과거 자신의 오누이가 나병환자였는데 창피한 마음에 모른 척을 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어렸을 때 폐렴으로 쓸쓸하게 죽었다고 말하는 동규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그는 오랑우탄에게서 교감이라는 말이 떠올랐다고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‘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날 구해달라고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살려달라고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...’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오랑우탄이 말을 했다는 것이었다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그래서 동규가 그렇게 침울해 하고 있었던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동규의 말을 곱씹어 보는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다시 생각해보니 과거 자신의 형도 그러했었던 것을 생각해내고는 물개가 있는 수조로 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아직도 물에 들어가지 않고 있는 물개를 본 무남은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그곳에서 자신의 맘속에 있는 아픔과 고민을 물개에게 털어놨다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물개가 인간의 말을 듣는다고는 상상할 수 없지만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둘은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웬지 교감이 되는 것 같았다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말을 그렇게 끝내고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무남이 수조 쪽으로 걸어갔다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‘모든 과거의 아픔을 이 물이 닦아 줄 꺼야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’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라며 스르륵 자신이 먼저 물속으로 들어갔다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물속에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정말로 과거의 모든 것을 씻어내고 싶은 듯 몸을 담았다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순간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물개가 수조로 걸어왔다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동시에 첨벙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~!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달빛 아래서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무남과 물개가 다정히 유영을 하고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6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물개를 무사히 물 안으로 집어넣은 무남은 이제 백두를 세상으로 나오게 할 수 있을 것 같았다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시간이 걸리겠지만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백두에게 진심을 보여주려고 하는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여느 때와 마찬가지로 백두는 자신을 보면 울부짖었고 나가라는 듯 소리쳤다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아직은 긴 시간이 필요함을 무남은 새삼 깨닫는데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어쨌든 백두에게만 신경 쓸 수는 없었다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 곧 감사단을 맞이해야 될 시간을 앞두고 있었기 때문이다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미흡하지만 명선 어머니의 바이올린을 판 덕에 동물원을 어느 정도 보강했고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전보다는 나아진 모양새를 갖췄다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 과거 장터에서 봤던 오랑우탄을 깜짝 쇼처럼 명선이 데리고 와 동규에게 건넸다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‘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앞으로는 당신이 이 아이의 책임자’라며 동규를 격려하는 명선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 감동하고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사육사가 된 듯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전과는 다르게 동물원에 대한 애착을 보인다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그렇게 동물원은 활력이 돌면서 감사단을 기다리는데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갑자기 청천병력 같은 소리를 듣게 되는 동물원 식구들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감사단은 다시 오지 않을 것이며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이미 동물원은 폐쇄하기로 결정되었다는 소식이었다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이것은 나과장이 중간에 일을 꾸며 감사단의 감사를 취소했고 원장과 짜고 동물원을 이 기회에 없애려고 한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그로 인해 이승만 대통령의 행사장이 창경원에서 장충단 공원으로 변경된다는 소식까지 들리게 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이제와서 모든 게 수포로 돌아갈 수 없다는 생각에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서로 다른 목적을 가지고 감사단장을 찾아가는 명선과 무남 동규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감사단장에게 예정대로 정당한 평가를 받을 수 있는 기회를 달라고 말을 하지만 감사단장은 이미 결심을 굳힌 듯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그들을 외면한다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마지막 방법으로 그들은 창경원을 담당하는 구황실 사무청의 청장을 찾아간다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그는 명목상의 청장일 뿐 창경원 따위는 관심 없는 인물로 유유히 승마나 하면서 하루를 보내고 있는 사람이었다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복잡한 일에 끼어들기 싫다고 말하는 청장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그러면서 동물원 식구들을 쫒아냈다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 식구들은 좌절했다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그들이 모르는 반전의 기회가 다가오고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6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계속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청장이 애지중지 하던 말이 갑자기 아파 죽어가고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청장은 급한 마음에 서울대 수의학부와 창경원에까지 도움을 청하고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그쪽의 교수들과 학생들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진욱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그리고 명선과 동물원 식구들까지 청장의 마구간으로 모였다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수의학부 사람들은 은연중 동물원 식구들을 무시하고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청장도 수의학부 사람들만을 신뢰하는 듯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진욱의 활약에 의해 청장의 말은 급성 장 파열이라는 것을 알아내고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말에게 사람이 쓰는 약을 투여하지만 효과가 없었다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약이 말의 장까지 도달하지 못하는 게 큰 이유였기 때문이다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모든 수의학부 사람들이 이 말은 포기해야 한다고 말하는 그때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 다시 무남이 나섰다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예전의 자신의 형이 끊여줬던 사골국을 생각했다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국을 끊이고 난 찌꺼기에 물컹물컹한 젤리 같은 물질이 생기는데 그것이 굳으면서 딱딱해짐을 떠올린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고체에 약을 넣어 말에게 먹이면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약은 위에서 녹지 않고 장까지 갈 수 있다는 설명을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진욱과 수의학부 사람들은 어이없어 했지만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청장은 마지막이란 생각으로 자신의 애마를 맡기고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자신이 말한 대로 약을 조제하고 진심으로 말의 회복에 밤낮으로 정성을 쏟았다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동물을 사랑하는 무남의 모습에 청장은 감동하게 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기적적으로 말까지 정신을 차리고 깨어났다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또 한 번의 기적을 일으킨 무남에게 어느 덧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마음을 주고 있었고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진욱은 더 이상 그를 그냥 두어서는 안 된다는 질투에 휩싸이는 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7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질투에 빠져버린 진욱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이성을 잃고 끝내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차형사에게 무남에 대한 정보를 흘리게 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그런 정보를 듣고서도 차형사는 움직이기 않았고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나과장이 무남과 동규를 쫓아버리기 위해 종로깡패들을 은밀히 동원해서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싸움이 일어나 경찰서에 잡혀왔을 때도 그냥 풀어주는 것까지 보게 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그제야 차형사와 임수란 인물이 무남과 동규를 비호하고 있는 모든 내막을 알게 되는 진욱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그는 다시 새로운 계획을 짜려고 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무남에게 감동한 청장은 그 즉시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잠정 폐쇄되어있는 창경원을 다시 열 것을 지시했고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감사를 다시 실시할 것을 지시한다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내부적인 반발이 있자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청장은 아예 자신이 창경원을 방문하겠다고 말을 하면서 감사단을 꾸릴 채비를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청장이 무남에게 호감을 가지고 있는 결과였다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소식이 전해지자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동물원은 바로 개방이 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생기가 돌았고 분주히 감사단을 맞이할 준비를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아직도 부족한 점이 많았다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동물들도 어느 정도 치료가 되었고 물개도 들어왔지만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관람객들은 여전히 많이 찾지 않았다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 사람들이 보기엔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동물원이 많은 발전이 있는 것으로 보였지만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일반인들이 보기에는 아직도 그곳을 찾을 만한 메리트가 없었기 때문이다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이에 무남은 백두만이 유일한 방법이라고 생각하며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세상으로 나오게 하려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그러면 그럴수록 더 반항적인 백두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급한 마음에 무남도 초심을 잃고 다른 사람들과 같이 백두를 다루게 되면서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서로는 극한 대립의 상황까지 가고 만다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그대로 볼 수 없다는 생각에 명선은 무남에게 ‘당신도 이젠 동물들을 잡아두려고 하고 있네요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...’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라며 충고를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명선의 말에 무남은 스스로 반성을 하게 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과거 자신의 형이 동물들과 어울렸던 일들을 떠올렸다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무남의 형은 동물들에게 시시콜콜한 안부를 묻고 보이지 않으면 걱정하고 때로는 애칭들을 사용하면서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그들을 사람처럼 대했었다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나도 이 땅에 있는 생명이고 그들도 이 땅의 주인이라면서 말이다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다시 처음 돌아가 백두를 진심으로 돌봤다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‘네가 싫으면 하지 않아도 돼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그리고 널 지금 잡아두고 있는 것이 아니라 잠깐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머물고 있다고 생각해주면 좋겠어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그리고 네가 희망이라는 것을 가졌으면 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다시 산으로 돌아가는 그런 생각 같은 거 말이야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언제일지는 모르지만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.’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7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계속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무남과 동물원 식구들은 백두를 무리하게 끌어내지 않기로 결정하고 다시금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사람들을 모을 수 있는 방법을 찾기 시작한다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이에 창경원을 들락날락 하던 창배가 ‘뽀스톤 마라톤 영웅들을 이곳으로 데리고 오자’고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당시 장안의 화제는 미국의 보스톤 마라톤에서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1/2/3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위를 휩쓴 함기용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송길윤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최윤철이었다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그들은 현재 최고의 인기를 구가하고 있었고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그들이 가는 곳은 항상 구름 관중을 몰고 다니고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그들이 감사가 있는 날에 창경원에 방문한다면 임시방편일지는 몰라도 사람들은 가득찰 것이 분명했다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좋은 생각이었지만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어떻게 그들을 데려올 수 있단 말인가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명선이 그들을 만나봤지만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역시나 그들의 대답은 냉정했다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그렇게 그것에 대한 것은 없던 일로 일단락되려고 하던 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갑자기 한 남자가 동물원에 찾아왔다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그는 전에 나과장의 의해서 무남과 동규에게 시비를 걸던 깡패들의 두목으로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자신의 부하가 묵사발이 되었다는 소식에 솜씨를 겨뤄보자면 동규에게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대결을 신청하러 온 것이었다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어이가 없다며 대결을 피하지만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자신은 당장 동물원을 없애버릴 수도 있는 힘이 있다면서 그를 압박하자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어쩔 수 없이 비어있는 코끼리사에서 처절한 대결을 펼치는 두 사람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용호상박의 싸움은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무승부로 끝이 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두목은 혀를 내두르며 동규를 인정하면서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당신 같은 사람이 왜 이런 곳에 있느냐 물어오며 조직에 들어올 것을 권한다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이에 동규는 ‘인간들 세상은 믿을 만하지 못해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당신을 따르는 부하들이 당신을 얼마나 믿는지 모르지만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여기의 동물들만큼은 나를 항상 믿어주고 배신하는 법이 없다’라며 거절을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동규의 이런저런 말에 두목은 동물원 상황을 알게 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알 수 없는 웃음을 띠고 사라지는데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드디어 감사날이 오고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청장을 위시한 감사단이 동물원을 방문한다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청장의 지시를 받고는 있지만 감사단들이 동물원 식구들을 곱게 볼 리가 없다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여느 때와 마찬가지로 혹독한 평가를 내리는 감사단들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청장 또한 그것만은 어쩔 수 없었다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다시 동물원이 폐쇄가 눈앞에 보이는 듯한 그때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갑자기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구름 떼의 사람들이 동물원으로 나타났다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보스톤 마라톤의 영웅들이 사람들을 몰고 이곳으로 구경하러 왔다는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동시에 기자들까지 잔뜩 몰려오고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마라톤 영웅들은 전에 없던 동물원의 칭찬을 쏟아놓았다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어안이 벙벙한 동물원 식구들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알고 보니 그것은 깡패 두목이 마라톤 영웅들에게 동물원을 방문해 줄 것을 부탁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(?)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 동원한 것이었다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게다가 관람객 사이로 많은 문신한 많은 깡패들의 모습들도 보인다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아마도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전국의 깡패들을 다 동원한 듯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8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5303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이유야 어쨌든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많은 사람들이 동물원을 좋아하는 모습을 보고 감사단은 앞으로도 계속 동물원의 정상운영을 결정한다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환호하는 사람들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게다가 마라톤 영웅들의 ‘제가 달릴 수 있었던 건 예전에 창경원에서 봤던 얼룩말의 힘찬 모습 때문이다’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‘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여기에 더 많은 동물들이 왔으면 좋겠다’ 등의 발언이 신문지상에 소개가 되면서 각지의 사람들이 동물들을 보내오기 시작했다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양이나 토끼 같은 것은 너무 많아 돌려보내야 할 정도였고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희귀한 흑두루미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늑대와 반달곰을 국방경비대에서 보내왔으며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무역상을 하던 사람들은 어렵게 얼룩말까지 보내왔다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이승만 대통령이 다시 창경원으로 방문하는 것으로 결정이 되었고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사무청에서는 그에 맞춰 미흡하지만 작은 지원금을 동물원에 지급하기로 결정했다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게다가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동규를 의형제로 삼은 깡패 두목이 자신의 부하들을 동물원을 보수하는데 동원까지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나과장도 원장도 이제는 명선의 눈치를 봐야 하는 상황에 이르고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이제야 동물원이 제 모습을 갖추게 된 것 같아 너무나 행복했다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모든 것이 무남의 덕분이라고 생각한 명선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그에게 뭔가를 해주고 싶어 하는 어느 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여느 때와 마찬가지로 백두를 돌보고 있는 무남을 보다가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문득 그가 글을 모르는 것을 알게 된 명선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그녀는 무남에게 글을 가르치게 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같이 있는 시간이 많아지면서 서로는 사랑의 감정이 점점 싹트고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모든게 잘되고 있었지만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무남과 동규는 마음이 무거웠다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벌써 정이 든 사람들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그리고 동물들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현재의 대립하고 있는 이념 따위는 여기엔 없었다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이곳은 그저 서로를 아끼고 사랑하면서 사는 곳이고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이곳을 찾는 사람들도 행복해 보였다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어쩌면 이곳이 한 순간에 사라질 수 있다는 걱정 등의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심경의 변화가 일어나고 있었지만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암살계획은 어쩔 수 없는 것이었다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다시 한 번 마음을 추슬러보지만 그럴수록 고민은 더해 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명선과 무남이 더욱 가까워진 것을 알게 된 진욱은 참을 수 없는 질투심에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갑자기 무남과 진욱을 호출한다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그들에게 이승만의 암살에 앞서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추가의 임무를 진욱은 요구했다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그것은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명선의 아버지인 임수를 죽이라는 것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당의 명령이라는 지시 앞에 동규와 무남은 임수가 명선의 아버지인 줄 모르고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어쩔 수 없이 그를 죽이려고 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결정적인 순간에 임수의 목숨까지는 뺐지 못한다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8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계속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아버지가 중상을 당했다는 소식에 명선은 병원으로 달려가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미워하는 아버지이지만 병원에서 며칠 밤을 지새우며 그를 간호한다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그로 인해 임수는 딸이 자신을 미워하는 것보다 그리움이 더 많았다는 사실을 어렴풋 알게 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가족을 버린 자신에 대해 다시 생각하게 되는 임수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진욱이 이것이 기회란 듯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슬며시 임수의 암살이 무남과 동규에 의해 자행된 것임을 흘기고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그것을 알게 된 명선은 무남과 동규에게 불같이 화를 내고는 그들을 창경원에서 내보내려고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영문도 모르는 사육사들이 반대를 하지만 명선의 뜻은 확고부동한데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이때 식물원 김주임이 명선에게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‘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여기는 당신이 해왔던 것처럼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길 잃고 방황하는 동물들 아껴주고 보살펴 주는 곳이다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그들도 마찬가지로 불쌍한 동물들이다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그들을 그냥 버리게 된다면 사육사로서 무책임한 짓이다’라고 말한다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그들을 변화시키고 돌볼 사람은 명선뿐이 없다고 하면서 말이다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김주임에 말에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일단은 그들이 창경원에서 나가는 것이 취소되지만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전과 같이 그들을 대할 수 없었다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무남과는 굉장히 서먹서먹한 관계가 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그러한 때에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몰지각한 관람객이 던져준 독극물을 먹고 두루미 한 마리가 죽는 사건이 발생한다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원래 암수 한 마리가 있었는데 암컷이 그렇게 죽어버린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슬픔에 빠져 있는 수컷은 먹이를 거부하고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 식구들은 그저 바라볼 수밖에 없었다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그런 그날 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두루미 걱정에 다시 두루미사쪽을 가던 명선은 그 안에 있는 무남을 발견한다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그가 창극에서 볼 수 있는 두루미 탈을 쓰고 춤을 추는 것이 보였다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어이가 없었지만 꽤나 진지한 모습으로 두루미와 교감하려고 하는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그는 두루미에게 마음속의 명선에 대한 사랑을 털어놓으면서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짝을 잃은 슬픔을 안다는 듯 두루미를 위로했다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그러자 신기하게도 두루미는 무남과 함께 춤을 추는 듯 움직인 후 먹이를 먹기 시작했다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그것을 본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말없이 안으로 들어가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무남에게 진한 키스를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9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554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진욱은 다시 무남과 동규를 불러들였다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그들에게 임수의 암살 실패에 대한 책임을 물었지만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오히려 동규는 자신이 받은 임무 외에 불필요한 지시를 내렸다면 반발한다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이에 진욱은 불같이 화를 내면서 ‘너의 임무를 수행할 수 있을 지 의심이 간다’라고 말을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‘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그것만은 반드시 이루질 것이다’란 말을 하며 자릴 뜨는데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이승만의 창경원 방문이 다가오자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이젠 구황실 사무청에서 동물원 식구들보다 적극적으로 움직이기 시작했다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대통령에게 잘되어있는 동물원을 보여주게 된다면 자신들도 이득이 될 것이란 생각이었기 때문이다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많은 동물들이 왔다고는 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스타성 없는 동물들이었기 때문에 수소문 끝에 필리핀 동물원에 있는 악어와 표범을 기부 받게 되었고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동물들이 인천항에 들어오는 날에 맞춰 동물원 식구들이 인수를 받을 것을 지시한다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생각지도 않게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맹수들이 생겼다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들뜬 마음으로 동물원 식구들이 인천항으로 가는데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시각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이성을 완전히 잃어버린 진욱은 남아있는 남로당 인원들을 똑같이 인천항으로 보낸다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남로당 인원들에게 무남과 동규가 당을 배신했다고 하면서 그들을 죽일 것을 명령하고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임수가 그러한 사실을 눈치 채고 차형사를 보내 그를 막으려 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이러한 상황이 있는 줄도 모르고 인천항으로 온 동물원 식구들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상자에 갇힌 표범과 악어를 트럭에 실으려고 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진욱이 보낸 자들이 덮쳐왔다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동시에 차형사가 합세 하면서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그곳은 순식간에 총격이 난무하는 아수라장이 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와중에 무남은 동물들을 보호하기 위해 갖은 노력을 하다가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남로당 인원의 총격을 받고 정신을 잃은 채 바다에 빠지고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숨이 넘어가는 순간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가까스로 명선이 그를 구한다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자신의 목숨을 그렇게 쉽게 내미는 무남에게 화가 나는 명선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그런 그녀를 사랑하지 않을 수 없는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차형사를 통해 진욱이 보낸 자들이 일망타진이 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임수는 차형사를 시켜 자신의 일에 방해가 되는 진욱을 잡아들이라고 명령을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이에 진욱은 검거되면서 서대문 형무소에 갇히게 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무남과 동규를 죽이려고 했던 것이 진욱이라는 사실에 놀란 명선은 진욱을 면회하려 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빨치산이라는 이유로 그를 만날 수 있는 방법이 없었다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간신히 임수에게 부탁을 하여 그를 만나게 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진욱은 예전의 그가 아닌 듯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변한 건 자신이 아니라 명선이라면서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싸늘한 눈빛으로 명선을 대하는 진욱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안타까운 마음을 접고 돌아서는데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10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병원에서 치료를 받고 있는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여기서 나가고 싶었지만 명선이 극구 안정이 될 때까지 일어나지 말라는 통에 꼼짝없이 병실에 갇힌 상태였다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난생처음 누군가에게 보살핌을 받고 있다는 생각에 행복감이 몰려왔지만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곧 있을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이승만 대통령의 방문 때문에 근심은 계속 쌓여 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병문안을 온 동규에게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일을 할 것이냐고 묻고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그렇다는 말과 함께 이승만이 위치하게 될 곳에 폭탄까지 설치했다고 말을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병치레나 잘하라며 담담하게 말을 했지만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가슴이 아픈 듯 병실 나갔다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어찌할 수도 없는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운명의 시간이 다가오는 가운데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병원에 있는 무남은 백두가 많이 아프다는 소식을 듣고 곧장 동물원으로 향했다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백두는 삶을 포기한 듯 이제 거의 음식을 입에 대지 않았고 자해까지 해서 몸에 많은 상처까지 났다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곧 완전히 의식을 잃고 숨만 계속 허덕이는 백두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 식구들은 백두가 이제 끝났다고 생각하고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모두가 그렇게 포기하고 호랑이사로 떠난 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무남이 약과 음식을 들고 다시 백두의 우리로 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단단히 결심한 듯 아예 백두가 있는 내실 안까지 들어간다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초점 없고 희미한 눈으로 백두가 자신을 바라보자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‘날 죽이고 싶거든 일어나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상태로는 토끼 한 마리도 잡지 못해’ 라며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쓰러져 누워 숨만 헐떡거리고 있는 백두의 몸에 약을 바르고 먹이의 뼈를 발라 직접 입에 넣어주면서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진심으로 백두를 돌보는데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그렇게 밤새 돌보던 중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몰려오는 졸음에 무남이 깜박 잠이 들고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아침이 되어 잠에서 깬 무남은 깜짝 놀란다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어느새 일어난 백두가 자신을 노려보고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숨이 막히고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너무나 무섭고 두려운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그런데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백두는 무남이 신경도 쓰이지 않는다는 듯이 그가 만들어온 특제 먹이만을 먹고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자신을 돌봐준 정성을 알았는지 그를 공격하지 않았던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드디어 백두가 무남을 신뢰하기 시작한 것이었다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그런 소식은 동물원 식구들을 들뜨게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잘만 한다면 백두는 그 어두운 우리에서 나와 정상적인 생활을 할 수 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사람들에게도 공개할 수 도 있을 것이란 기대감이 생겼다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그럴수록 더욱 더 죄책감에 빠지는 무남과 동규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내일이면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이승만이 오는 날이기 때문이었다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987037" y="1357298"/>
            <a:ext cx="7156863" cy="4447966"/>
          </a:xfrm>
          <a:prstGeom prst="roundRect">
            <a:avLst>
              <a:gd name="adj" fmla="val 6638"/>
            </a:avLst>
          </a:prstGeom>
          <a:solidFill>
            <a:srgbClr val="0070C0">
              <a:alpha val="0"/>
            </a:srgbClr>
          </a:solidFill>
          <a:ln w="6350">
            <a:solidFill>
              <a:schemeClr val="bg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70221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C000"/>
                </a:solidFill>
                <a:latin typeface="궁서" pitchFamily="18" charset="-127"/>
                <a:ea typeface="궁서" pitchFamily="18" charset="-127"/>
              </a:rPr>
              <a:t>목     차</a:t>
            </a:r>
            <a:endParaRPr lang="ko-KR" altLang="en-US" b="1" dirty="0">
              <a:solidFill>
                <a:srgbClr val="FFC000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0182" y="2511532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Ⅰ.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기 획 의 도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0182" y="3337089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Ⅱ.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제 작 의 의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0182" y="4135970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Ⅲ.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작 품 개 요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9140" y="2492896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Ⅳ.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작 품 소 개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0850" y="3296780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Ⅴ. 16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부 시높시스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10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계속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510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늦은 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동규와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창배는 설치된 폭약을 점검했다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이상이 없었고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이제 스위치만 누르면 되는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스위치는 창배가 누르기로 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그것이 만약 불발이 되거나 예기치 않은 상황이 발생하면 동규가 권총으로 저격할 계획이었다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마지막 마무리를 하면서 누구 하나 웃지 못했다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그만큼 지금의 상황이 개개인들에게 고통이었으니까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용기를 내어 동규에게 이 일을 그만 두자고 말하지만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자신의 임무이고 하기 싫으면 빠지라며 화를 낸다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동물들은 동물들일 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고통 받는 인민을 먼저 더 생각하라는 동규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그렇게 말을 했지만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너무나 고통스러웠다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그날이 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대대적인 경호가 시작되고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이승만을 비롯한 각료들과 사람들이 동물원을 향해 들어왔다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그렇게 폭약이 설치가 되어있는 장소로 향하고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시각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백두의 내실에 갇혀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혹시나 그가 딴 짓을 할까 봐 동규가 그를 가둬놓은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멍하니 있던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백두가 그런 무남을 봤다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전과 다르게 많이 얌전해진 백두의 모습이다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게다가 백두가 자신의 내실에서 나가고 싶은 듯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운동장 쪽으로 나가는 문을 두드렸다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백두가 이제야 세상으로 나오고 싶어 한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그것을 보고는 무남이 벌떡 일어섰다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‘계획을 중지 시켜야 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!!’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암살이 진행된다면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동안의 모든 것들이 무너진다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백두는 다시는 어둠 속으로 들어갈 것이고 동물원은 없어지게 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이대로 있을 수 없었다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서둘러 내실 안을 빠져 나가려고 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간신히 나와서는 폭탄이 설치된 곳으로 정신 없이 달렸다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그의 머리에는 오로지 ‘막아야 돼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막아야 돼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 마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!’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란 생각밖에 없었다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드디어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이승만과 그의 각료들이 계획된 장소까지 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동규가 숲 속 한편을 쳐다봤다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그곳에는 폭탄의 스위치를 들고 있는 창배가 보였다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동규가 때는 이때라는 듯 신호를 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스위치를 누르지 않는 창배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도저히 누를 수 없다는 듯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이제는 그만 하겠다는 듯 동규를 외면했다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곧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이승만이 폭탄이 설치된 곳을 지나치자 마음이 다급해진 동규가 총을 꺼내 이승만을 향해 달려가려 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동시에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그를 덮치는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옥신각신 둘의 싸움이 일어나고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그들을 존재를 모르고 이승만은 점점 멀어져만 간다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분노한 동규가 무남에게 총을 겨누자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‘넌 너의 사명을 다한 거야 너에겐 죄가 없어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내가 막아서 실패한 거니까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배신자는 나야 그러니 날 죽여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대신에 여긴 그냥 놔둬죠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...’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라며 눈을 감았다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이글거리는 눈으로 총을 겨눈 동규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쏘지 못하고 털썩 주저앉고 만다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11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그들의 임무가 그렇게 실패로 돌아갔다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 순간에 목표가 살아진 듯 했지만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사실 지금의 평안한 동물원을 보고 있자니 동규는 마음이 편안했다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 또한 자신이 막지 않아도 분명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동규가 그 일을 하지 않았을 거라 생각했다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어느 덧 그도 이곳을 누구보다도 좋아하는 사람이 됐으니까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그렇게 다시 일상으로 돌아온 것 같았는데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순간에 나타난 차형사가 무남 동규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그리고 창배까지 잡아들였다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임수의 계획은 실패했고 그것이 탄로 나기 전에 자신이 먼저 선수를 쳐야겠다고 생각한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그들을 잡아들임과 동시에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한국의 특무대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지금의 기무사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로 임수가 반역을 하려고 했다는 사실을 고해 받쳤다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사건으로 발칵 뒤집힌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경무대에서는 임수를 국가 반역죄를 체포하고 군정청에 그 책임을 물었다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그 사실을 모른다고 발뺌하는 군정청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미국에서도 임수의 일에 대해 침묵하고 만다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하루아침에 임수는 외톨이가 된 듯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아무도 그를 구해주려고 하지 않았는데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무남과 동규가 잡혀가자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동분서주 그들을 구하려고 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아버지까지 잡혀갔다는 소식을 듣는다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동안 창경원이 빨갱이들 소굴이었다는 사실이 전해지자 다시 동물원을 폐쇄하라고 언론들이 난리를 쳐댔다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간신히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이제 백두가 나오려고 하고 있었고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더 이상의 고통은 없을 줄 알았는데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하늘이 무너지는 것만 같았다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무남과 동규의 재판은 신속하게 이루어졌다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동물원에 피해가 가지 않도록 자신들만이 일을 진행했고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 식구들은 모른다고 말을 하는 무남과 동규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이들에게 사형선고가 내려지고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그들은 서대문 형무소로 보내지는데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형무소의 정치범들 감옥에 수감되는 무남과 동규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곧이어 임수까지 그곳으로 들어와 갇히게 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이미 그곳에 있던 진욱은 무남이 형무소에 들어와 있는 것을 알고는 또 한 번 적개심에 불타오른다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어떻게든 무남을 만나고 싶었다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간신히 청장의 도움으로 무남을 잠깐 만날 수 있는 기회가 생기고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그를 만난 자리에서 울먹거리는 명선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오히려 동물들과 백두 걱정을 하면서 그녀를 위로했다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앞으로 당신이 잘 이끌어 주기를 바란다면서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그렇게 짧은 만남은 끝이 났다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11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계속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명선이 면회를 왔다는 사실에 내심 자신을 만나러 온 줄을 알고 있던 임수는 극히 실망했다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이제야 진정으로 자신을 돌아보는 임수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야망을 위해 달려왔건만 지금 아무것도 남지 않았다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누구도 탓할 수 없었고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인생의 덧없음과 허탈감이 밀려왔다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한편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임수의 말 한마디에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자신이 다칠 수 있을지도 모른다는 생각에 차형사는 형무소의 진욱을 만나 비밀리에 거래를 하자고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독방에서 나오게 해주겠으며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지금 빨갱이로 몰릴 수 있는 명선에 대해 그녀가 다치지 않게 해주겠다는 말을 하고는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임수를 죽이라고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아직도 명선을 사랑하고 있는 그였기에 조건을 수락하고 행동의 제약이 없도록 조치를 해달라고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무남과 동규를 죽일 수 있게까지도 요구하는데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그렇게 차형사의 요구대로 정치범들에 조금의 자유시간 등이 얻어졌다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시간에 진욱은 다른 정치범들을 선동하고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임수와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동규가 인민의 반역자임으로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그들을 죽이라고 얘기하는데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순간부터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계속되는 위험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숨 가쁜 하루하루가 시작된다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자신이 위험함에도 임수를 지키려고 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매번 동규는 무남과 임수가 위급할 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그들의 생명을 구한다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 임수가 자살을 하려는 것을 무남이 막으며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명선이 그 동안 얼마나 당신을 그리워하고 있으며 왜 창경원을 지키려고 하는 지를 알려준다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반드시 살아남아서 못 다한 사랑을 딸에게 베풀라고 말하는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이에 임수는 진정한 참회의 눈물을 흘리는데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그러던 어느 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형무소에 이상한 소문이 퍼지고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‘해방군들이 내려오고 있다’라며 웅성거리는 정치범들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그냥 소문일 뿐이라며 생각하고 있는데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멀리서 알 수 없는 포성이 들려왔다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갑자기 형무소에 국방군들이 몰려오고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그리고는 정치범들을 다른 형무소로 이동시키겠다면서 모두 차에 태우는데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어딘지도 모르고 가는 길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정치범들은 두려움에 떨었다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지금 가는 길이 죽음의 길임을 알고는 폭동을 일으키게 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대부분의 정치범들이 사살되는 그 와중에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무남과 임수와 함께 도망치고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얼마나 도망쳤을까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곧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탱크를 앞세운 인민군들과 마주치는데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12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423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빨갱이들이 서울에 들어왔다는 소식은 곧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창경원에도 전해진다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사육사들을 모아놓고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이대로 도망칠지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아니면 계속 남아 동물들을 돌보야 할지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그들에게 ‘여기는 내가 있을 테니 다른 분들은 피하세요’라고 말을 하곤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여느 때와 마찬가지로 동물을 돌보러 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그렇게 혼자 남으려고 하는 순간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사육사들이 나타났다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명선을 도와 묵묵히 일을 하는 사육사들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그들도 그렇게 남겠다고 결정한 것이었다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서울 시내가 인민군들에게 모두 장악되고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창경원으로도 인민군들이 온다는 소식에 동물원 식구들은 긴장을 하고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멀리서 들리는 힘찬 군악소리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인민군들이 동물원으로 몰려오고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긴장한 동물원 식구들은 그들을 맞이하려고 내키지 않는 인공기를 흔들며 도열해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곧이어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그들의 앞에 나타난 군관 하나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낯이 익은 인물이었다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‘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뭘 그렇게 떨어요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해방군이 왔는데’ 바로 동규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그리고 뒤에는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어안이 벙벙한 동물원 식구들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알고 보니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동규와 무남은 살아남아서 인민군들을 만나 다시 창경원으로 온 것이었다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무남과 동규가 살아있다는 것에 기쁜 명선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자신을 북한에서 남으로 내려 보낸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아버지 같은 인물인 이대좌가 앞으로 창경원을 담당할 것이라며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이제는 걱정 말고 안심하라고 말을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 이대좌에게는 앞으로도 동물원 식구들이 이곳을 계속 담당할 수 있게 해달라며 건의를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바뀐 건 없는 듯 보였다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일반시설을 인민군들이 군용시설로 쓰고 있지만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동물사들은 동물식구들에게 맡겨졌다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세상이 어떻게 변하든 동물들과 명선이랑 있는 것이 좋았다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동규가 군관으로 그를 추천했지만 그냥 사육사로 남는 게 더 좋다고 말을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 또한 그러했으나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왠지 알 수 없는 두려움이 몰려오고 있는 것 만 같았다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그런 명선에게 동규는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인민군대는 국방군과 다르다면서 안심을 시키고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 임수가 지금 과거의 죄를 모두 씻고 공화국에 헌신한다는 조건으로 잘 있다고까지 말한다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그러면서 그녀를 데리고 임수를 만나러 가는데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12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계속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가는 길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명선과 무남은 충격에 말을 잇지 못하고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길가에 국군 병사 하나가 총에 맞아 쓰러졌는데도 누구하나 그를 돌보지 않았고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한쪽에서는 반동분자들이라며 끌려가는 사람들의 모습이 보였다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옛날 빨치산들이 잡혀갈 때 사람들이 환호하고 소리쳤던 것처럼 똑같은 행태를 하고 있는 것이었다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더더욱 불안감에 빠지고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아버지를 만나려고 했지만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임수는 어디에도 없었다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어떻게 영문인지 동규가 수소문을 하자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임수는 다시 감옥에 갇혀서 처형될 것이란 소리를 듣는다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공산당에서 임수를 이용하여 남한이 선제공격을 했다는 거짓 홍보하고 난 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이용가치가 없자 처형한다는 사실을 알게 된 동규는 분노했지만 당의 결정은 바뀌지 않았다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안타깝고 미안한 마음에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어렵게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임수와 명선을 만날 수 있게 해주고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임수를 만난 명선은 아빠를 도망치게 하려고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자신이 도망치면 딸이 위험해짐을 알고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임수는 담담히 죽음을 선택한다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과거에는 못했지만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이제는 명선을 버리고 도망치지 않겠다는 듯 말이다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뒤늦은 아빠의 사랑을 알게 되는 명선은 오열하고 무남은 그런 명선을 위로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그러한 때에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창경원으로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 한 명의 인민군 군관이 나타나는데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바로 진욱이었다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13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진욱도 살아남아 이곳 창경원으로 온 것이었다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그는 바로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이대좌에게 인민재판을 열 것을 요구했다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대상은 동규와 무남이었다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인민재판이 시작되고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진욱과 동규의 치열한 설전이 시작됐다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진욱은 무남과 동규가 이승만을 죽일 수 있었음에도 죽이지 않았으며 자신의 명령에 불복종했다는 이유를 들며 그들을 총살형에 취할 것을 요구했고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당의 명령을 받은 자신들을 진욱이 방해했으며 불필요한 임무를 수행하라는 요구 때문에 계획에 차질을 빚었다며 반론했다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곧 다른 남로당들의 불리한 증언이 이어지면서 궁지에 몰리게 되는 동규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어찌됐던 창경원에서 이승만을 저격하지 못한 것에 큰 책임이 있었기 때문이다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무남이 나섰다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동규가 저격하려고 하던 때에 자신이 그를 막아서 이승만을 죽이지 못했다고 실토하며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모든 잘못은 자신에게 있다고 말을 하는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이대좌는 이에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무남에게만 그 모든 책임을 물어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그를 총살시키라고 명령한다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명선과 동규가 막아보려고 했지만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처형은 곧장 진행된다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드디어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진욱의 입가에 미소가 뜨는데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 전체를 울리는 엄청난 맹수의 포효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--!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인민군들 놀라 어리둥절하고 있는데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 병사가 달려와 소리쳤다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‘호랑이입네다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여기 호랑이가 있습네다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!!’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모든 인민군들이 달려갔다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가보니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내실에만 있던 백두가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운동장에서 거대한 울음소리를 계속 뿜어내고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마치 무남의 처형을 그만두라는 듯 소리쳐 울부짖었다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난생처음 호랑이를 본 인민군들은 모두 감탄하고 넋을 잃고 바라볼 뿐이었다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기회를 놓치지 않고 동규는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이대좌에게 저 호랑이를 키우고 있었던 건 무남이라고 말을 하며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그를 죽이게 되면 호랑이도 죽게 될 것이란 말을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이에 이대좌는 잠정적으로 무남의 처형을 보류하게 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13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계속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379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호랑이가 있다는 소식에 노동당의 모든 고위급들이 백두를 보러 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‘공화국의 상징이다’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‘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인민군들이 들어온 뒤 호랑이가 나타났다’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‘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해방과 승리를 부르는 호랑이’라며 자화자찬이 끊이지 않았다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그러한 사실이 김일성의 귀에 들어가게 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그가 창경원에 직접 방문하겠다는 소식까지 들어온다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사태가 이러하니 진욱도 무남을 건드릴 수가 없었고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이대좌는 더 이상 무남에게 죄를 묻지 않았다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백두에 의해 무남이 살아난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시각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서울 시내를 미처 빠져나가지 못한 차형사와 형사들은 더 이상 도망칠 곳이 없자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부상당한 몸을 이끌고 창경원으로 향한다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그곳에서 동물원 식구들과 조우하지만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그동안 당한 일이 있는지라 그들을 싸늘하게 대하는 사육사들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명선은 그들을 치료해주고 숨겨준다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차형사는 자신이 임수를 그렇게 만들었음에도 불구하고 명선이 도와주는 것에 감동하고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‘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여기는 미워하는 곳이 아니에요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용서하는 곳입니다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...’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라는 명선의 말에 깊은 참회의 눈물을 흘리는데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시각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백두의 찾아갔다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자신을 구해준 백두를 봤고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백두도 무남을 바라보고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14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창경원이 다시 바빠지기 시작했다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김일성의 창경원 방문이 확정됐기 때문이었다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빈틈없는 준비를 하라는 상부의 명령이 떨어지고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이대좌는 물론이거니와 점령군의 대장까지 나서면서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인민군들이 동물원 보수와 정리에 동원됐다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동물원은 오히려 전보다 더 나아진 듯 보였고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그것 보라며 이게 다 해방군들 덕분이라고 말한다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명선과 무남은 벌써 이곳이 잘못되어있음을 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이미 여기는 누구나 찾아와 즐길 수 있는 곳이 아니었고 인간들의 이기적인 목적에 이용되고 있었기 때문이다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전의 남한의 사람들이 그러했듯이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이들도 그에 못지않았다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외부의 상황도 마찬가지였다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동물들의 약품을 구하러 서울대 병원으로 가던 날에는 부상당한 국군병사들이 학살당하는 모습을 봤고 여기저기 벌어지는 광적인 인민재판에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죄 없는 사람들이 죽어갔다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생각한다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북쪽도 남쪽도 다를 바가 없었다고 말이다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김일성의 방문 소식은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동물원 안에 숨어있는 차형사의 귀에까지 들어갔다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차형사와 같이 있던 형사들은 언제 죽을지 모르고 이대로 개죽음 당하느니 차라리 김일성을 죽이자고 뜻을 모은다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명선과 동물원 식구들 모르게 그 계획을 진행하려고 하는 형사들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고민하는 차형사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예전에는 이승만의 죽음의 장소였던 곳이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이제는 그 대상이 김일성이라니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차형사는 허탈해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그러한 사실도 모르고 명선은 차형사와 형사들을 지극히 돌봤다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차형사는 갈등했다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자신들의 행동으로 또 한 번 동물원에는 위기가 올 것이 분명했기 때문이다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와중에 차형사는 명선으로부터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과거 일본인 사육사들이 동물들을 죽였다는 사실을 알게 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만약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그러한 상황이 당신에게 온다면 어떻게 하겠냐는 차형사의 질문에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절대로 동물들을 포기하지 않겠다고 말을 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14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계속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김일성 방문이 얼마 남지 않은 상태에서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차형사는 무남을 갑자기 불렀다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그에게 김일성 암살계획의 모든 것을 털어놓으면서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동물들을 안락사 시키는 독극물을 달라고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그럴 수 없다며 펄쩍 뛰지만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방법밖에 없다면서 차형사는 결심을 바꾸지 않았다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명선은 절대 우리를 포기하지 않을 것임을 알기에 그것이 더욱더 미안하고 동물원에 더 이상 짐이 될 수 없다고 말하는 차형사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이대로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조용히 자신의 부하들과 함께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이제는 쉬고 싶다고 말을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그런 곳이 창경원이 아니냐면서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그렇게 차형사에게 독극물이 주어지고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그는 명선이 가지고 온 아침식사에 독을 넣어 부하들에게 먹였다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영문도 모르고 죽어가는 차형사를 보고 명선은 오열하고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차형사는 마지막으로 명선에게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창경원을 잘 부탁하다며 편하게 눈을 감는다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이제야 모든 사실을 알게 된 명선은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당신도 일본인 사육사들과 다를 바 없다면서 무남에게 크게 화를 내고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그 어떤 말도 하지 못했다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마침내 김일성이 방문을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그는 흡족한 듯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동물원을 구경했고 백두를 보고는 민족의 영물이니 잘 보살피라고 말을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그렇게 모든 일정이 순조롭게 진행되고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그가 창경원으로 떠나려던 순간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무남이 갑자기 김일성 앞에 서고는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대뜸 ‘창경원의 동물들도 인민과 같이 이 땅의 주인들입니다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그들을 보살펴 주십시오’ 란 말을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많은 희생이 있었고 그렇게 지켜진 동물원이었고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앞으로의 불안감 때문에 그는 김일성에게 확답을 받고 싶어 했던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김일성은 그저 당돌한 녀석이라 생각하며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미소만 짓고는 그렇게 자릴 떠나는데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15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423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인민군들이 낙동강까지 진격했다는 소식이 전해지자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매일 승전 파티가 창경원에서 열렸다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흥청망청 밤마다 시끄럽게 떠들어대고 소음으로 인해 동물들이 폐사하는 경우가지 생겼다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애써 잠시뿐이다라고 동물원 식구들을 달래지만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그의 말을 믿는 사람은 없었고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 또한 자신의 말에 믿음이 가지 않았다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그러던 중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창경원으로 자청해서 부대대장으로 들어온 진욱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그는 명선 앞에 다시 나타나 자신에게 기회를 달라고 말을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그러면서 과거 명선이 팔았던 바이올린을 그녀에게 전하는 진욱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그 바이올린을 샀던 주인이 진욱에게 무참히 처형되어 자신에게 돌아온 것을 안 명선은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너와는 끝까지 이루어질 수 없다고 말을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 다시 자신을 받아주지 않는 것에 진욱은 분노하고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창경원은 더더욱 암울해져 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진욱은 인민군들을 위해서라며 사슴사에 있는 사슴들의 뿔을 잘라 녹용으로 쓰게 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군수물자를 충당한다는 이유로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멧돼지와 거위 오리 같은 동물들은 닥치는 대로 잡아 죽였다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이에 분노한 동규가 이대좌에게 재발 방지를 위한 대책을 요구했으나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이대좌는 전시중이다란 말과 함께 그깟 동물들이 해방군들보다 중요하냐는 말로 그를 질책한다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 진욱은 명선이 보는 앞에서 무남을 멸시하고 그를 괴롭히는 것을 즐기고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더 이상 볼 수만 없었던 동규와 명선은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무남에게 몰래 창경원을 떠날 것을 말하지만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백두와 명선을 두고 절대로 떠나지 않겠다고 말을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그런 시련이 계속되는 가운데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국군이 인천에 상륙했다는 소식이 들려왔다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Ⅰ. 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기획의도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282" y="1071546"/>
            <a:ext cx="792961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ko-KR" altLang="en-US" sz="1600" b="1" spc="1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아련한 기억을 깨우고</a:t>
            </a:r>
            <a:r>
              <a:rPr lang="en-US" altLang="ko-KR" sz="1600" b="1" spc="1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600" b="1" spc="1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새로운 이야기를 전한다</a:t>
            </a:r>
            <a:r>
              <a:rPr lang="en-US" altLang="ko-KR" sz="1600" b="1" spc="1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600" spc="100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000"/>
              </a:lnSpc>
            </a:pPr>
            <a:endParaRPr lang="en-US" altLang="ko-KR" sz="1400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2000"/>
              </a:lnSpc>
            </a:pP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지금은 창경궁이라 불리지만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1980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년대까지만 해도 창경원이라고 명칭 된 그곳에는 동식물원이 위치하고 있었다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지금의 부모세대이상 되는 사람들은 누구나 창경원에 대한 기억이 하나쯤은 있을 것이다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소풍에서부터 수학여행에 이르기까지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갈 곳 없는 그 시대에 창경원은 항상 좋은 쉼터이자 놀이터이며 새로운 세계를 볼 수 있는 별천지 같은 곳이었다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그런 그들의 아련한 기억을 깨우고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창경원의 역사를 모르는 지금의 세대들에게 호기심과 신선함을 주면서 온 가족이 앉아 그때를 얘기하고 회상할 수 있는 드라마를 만들고자 한다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1200" spc="100" dirty="0" smtClean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159" y="3429000"/>
            <a:ext cx="792961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ko-KR" altLang="en-US" sz="1600" b="1" spc="1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풍부한 한류를 꿈꾸다</a:t>
            </a:r>
            <a:r>
              <a:rPr lang="en-US" altLang="ko-KR" sz="1600" b="1" spc="1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600" b="1" spc="100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000"/>
              </a:lnSpc>
            </a:pPr>
            <a:endParaRPr lang="en-US" altLang="ko-KR" sz="14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2000"/>
              </a:lnSpc>
            </a:pP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‘한국드라마는 뻔하다’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‘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조금만 보면 바로 내용을 알 수 있다’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‘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불륜 빼면 이야기가 되지 않는다’ 이 말들은 외국시청자들이 한국의 드라마들을 보면서 말한 말이다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우리도 질려버렸는데 외국시청자들이야 오죽하랴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그들에게 새로운 이야기와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유쾌하고 신나지만 가슴을 울릴 수 있는 내용과 우리의 아픈 역사를 알려주고자 한다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드라마 창경원은 정확히 동물원에 관한 이야기이다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실화를 바탕으로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사람과 사람의 이야기 외에 사람과 동물의 이야기가 있으며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생명 존중을 바탕으로 한 교훈적인 드라마이다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만국 공통적으로 동물에 관한 이야기는 누구에게나 흥미를 주는 요소이며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주인공들이 동물들과 교감하고 사랑하는 모습이 다루어지기 때문에 세계인들이 공감할 수 있는 드라마가 될 것이다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 대립과 반목이 극심했던 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1950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초부터 한국전쟁까지를 배경으로 하고 있어 세계 사람들에게 잊혀진 우리의 과거 아픔과 시련 그리고 다시 일어서는 진정한 한국인의 모습도 보여주는 기회가 될 것이다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16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국군이 서울로 들어오고 있다는 소식에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 곳곳이 요새화되고 진지가 쌓여졌다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‘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모두다 적을 섬멸하는 결사전에로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!’, ‘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마지막 피 한 방울까지 다하여 조국의 촌토를 수호하자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!’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란 비장한 구호가 넘쳤고 인민군들의 얼굴엔 두려움이 가득했다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물자와 장비가 보급이 안 되자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이제는 노골적으로 동물들을 죽였고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예전보다 황량한 창경원의 모습으로 돌아가고 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그 어떤 것도 막을 수 없는 창경원 식구들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게다가 어느 날부터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식물원의 출입은 인민군 밖에 허용이 되지 않고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안으로 매일 외부에서 사람들이 끌려왔으나 나가는 사람들이 보이지 않았다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나중에야 그곳이 처형장으로 쓰인다는 사실에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김주임이 분노하여 대들고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그도 역시 진욱의 총에 맞아 죽음을 당하는 사건까지 발생한다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슬퍼할 겨를도 없이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공습에 인민군들이 다칠 수 있으니 호랑이를 제외한 모든 맹수들을 죽이라고 명령을 하는 진욱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그것만은 막아야겠다고 갖은 노력을 무남은 다해봤지만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하나하나씩 맹수들은 총에 맞아 죽어갔다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동물들의 슬픈 울음소리가 끊이지 않았고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백두는 다시 세상이 보기 싫은 듯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내실 안에서 나오지 않았다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회의가 밀려왔다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자신이 생각하는 이상세계가 깨졌고 남한이나 북한이나 똑같은 놈들이라고 생각했다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이렇게 있으면 동물들은 물론 동물원 식구들까지 죽게 될 것이란 생각에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비밀리에 동물원 식구들을 불러 모았다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‘곧 국방군이 몰려올 것이며 여기 있다가는 모두 죽게 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...’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자신이 할 수 있는 마지막 배려라면서 동물원 식구들을 여기서 도망치게 해주겠다고 말을 하는 동규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차마 동물들을 놔두고 도망치지 않겠다고 말을 하는 명선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사육사들까지 침묵하면서 어찌할 바를 모르고 있는데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무남이 나섰다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16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계속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‘동물들을 이제 보내야 할 때가 된 거 같아요’ </a:t>
            </a: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그의 말의 의미를 모르는 듯 동물원 식구들이 쳐다봤고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이에 무남은 </a:t>
            </a: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‘아직은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사람이고 동물이고 서로를 받아드릴 때가 아닌 것 같아요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그들을 그들이 사는 곳으로 보냅시다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...’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라며 모든 동물을 풀어주자고 말을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언젠가는 그들이 다시 돌아올 수 있는 세상이 반드시 올 것이라 믿는다면서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그러한 결정을 내리자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 식구들은 바로 인민군들 몰래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남아있는 동물들에게 열과 혼을 다하여 야생훈련을 시키기 시작했다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시간이 촉박했지만 살아있는 먹이를 잡을 수 있는 방법과 자신을 방어하고 회피할 수 있는 습성을 끄집어냈다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동물들에게서 어느 정도 효과가 나오자 오랜만에 웃을 수 있게 된 동물원 식구들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무남만은 웃지 못했다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백두는 예전처럼 꼼짝도 하지 않았고 먹이 또한 먹지 않았던 것이다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백두가 걱정스러운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 식구들은 매일 실시하는 방공호 대피 훈련간에 동물들을 모두 도망치게 하자는 최종계획을 수립한다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그때가 가장 인민군들의 경계가 취약한 시기이기 때문이다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 백두는 동규가 준비한 트럭에 비밀리에 태워서 동물원 식구들과 함께 창경원을 빠져 나가는 계획을 세운다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드디어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요란한 사이렌 소리와 함께 방공호로 대피하는 인민군들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그러자 곧바로 동규는 트럭을 몰고 호랑이사로 향했다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훈련시간 단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 뿐이다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서둘러야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호랑이사에 도착하자마자 대기하고 있는 무남과 명선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사육사들이 마취된 백두를 이동상자에 넣고 트럭에 태웠다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그리고 각자 맡은 동물사의 문을 개방해서 동물들을 풀어준 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다시 트럭에 모이기로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일은 순조롭게 진행되고 있는 듯 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16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계속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510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이상한 낌새를 눈치 챈 진욱이 의해 곧 적발되고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즉시 진욱은 군인들을 풀어 동물원 식구들을 쫓았다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당장이라도 도망쳐야 하는데도 사육사들은 동물들을 풀어주는 것을 계속했고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 오듯 쏟아지는 총탄에 사육사들이 하나하나 쓰러져 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동물들이 힘차게 날고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달려가는 모습을 보면서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흐뭇한 표정의 사육사들은 그렇게 죽어갔다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가까스로 무남과 명선만이 인민군들의 총탄을 피해 도망치고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그러던 중에 명선이 다리에 총상을 입게 되자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급히 그녀를 데리고 동물사로 피한다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동물사들로 다시 인민군들이 몰려오고 있는 상황에서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이대로 명선을 데리고 나가면 그녀 또한 죽게 된다는 생각에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그녀를 동물사 안에 가둬놓는 무남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진욱은 당신만은 살려줄 거라면서 그녀를 혼자 남겨두고 떠나려고 한다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혼자는 안 남겠다고 울부짖는 그녀에게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‘걱정 말아요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꼭 돌아올게요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백두랑 다시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...’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라며 무남은 점점 사라져갔다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무남은 달리고 달렸다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뒤쫓아 오는 인민군들의 총탄에 온몸이 망신창이가 되면서도 그는 포기하지 않았다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앞쪽으로 백두가 실린 트럭이 보였다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무남을 발견한 동규가 트럭을 그쪽으로 몰고 달려갔지만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퍼붓는 총탄 세례에 트럭은 전복이 되면서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동규까지 죽고 마는데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동규의 죽음에 얼이 빠진 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무남이 서있었다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그에게 총을 겨눈 진욱이 다가왔다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질긴 인연을 이제 끝내자며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그가 방아쇠를 당기는 순간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무엇인가가 진욱을 덮치면서 그의 숨통을 끊어버렸다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백두였다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동시에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 안으로 물밀듯이 들어오는 국군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2292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Ⅴ. 16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부 시높시스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16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계속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484784"/>
            <a:ext cx="864096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삽시간에 창경원은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인민군들과 국방군의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온통 인간들의 처절한 싸움터가 되버린다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도망가다가 총을 맞는 인민군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국군과 뒹굴면서 백병전을 하는 인민군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희미한 시선으로 그 모든 것들을 바라보고 있던 무남이 부끄러운 듯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백두를 봤다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백두도 무남을 본다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무남이 갑자기 환하게 웃으며 백두에게 마지막 말을 건넨다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‘백두야 산으로 돌아가자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…’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무남이 신이 난 표정으로 앞으로 달려가고 백두도 그의 뒤를 따른다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‘내일의 향해 쏴라’의 마지막 장면처럼 무남과 백두의 달려가는 장면이 스틸되면서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</a:p>
          <a:p>
            <a:pPr algn="just">
              <a:lnSpc>
                <a:spcPts val="17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F.0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endParaRPr lang="en-US" altLang="ko-K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F.I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현재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창경궁의 모습이 보인다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동물원의 있었던 자리를 보면서 회상에 젖어 있는 한 늙은 여자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명선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algn="just">
              <a:lnSpc>
                <a:spcPts val="1700"/>
              </a:lnSpc>
            </a:pP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여자가 창경원 연못인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춘당지가 있는 벤치에 앉아 누구를 기다리는 듯하다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어디선가 바람이 불어온다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그녀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천천히 그곳을 바라본다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마치 누가 온 것 같은 기분을 느끼면서 말이다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0392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Y견고딕" pitchFamily="18" charset="-127"/>
                <a:ea typeface="HY견고딕" pitchFamily="18" charset="-127"/>
              </a:rPr>
              <a:t>End</a:t>
            </a:r>
            <a:endParaRPr lang="ko-KR" altLang="en-US" dirty="0">
              <a:solidFill>
                <a:schemeClr val="accent1">
                  <a:lumMod val="40000"/>
                  <a:lumOff val="6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latin typeface="+mn-ea"/>
            </a:endParaRPr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Ⅱ. 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제작의의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gray">
          <a:xfrm>
            <a:off x="1271972" y="1595858"/>
            <a:ext cx="701480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‘</a:t>
            </a:r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막장 드라마에 이젠 신물이 난다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’</a:t>
            </a:r>
          </a:p>
          <a:p>
            <a:pPr algn="r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비현실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선정적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억지 플롯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우연 남발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소재의 부실에서 탈피한 드라마이다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</a:t>
            </a:r>
            <a:endPara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gray">
          <a:xfrm>
            <a:off x="949987" y="1987177"/>
            <a:ext cx="7336789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gray">
          <a:xfrm>
            <a:off x="949987" y="3132273"/>
            <a:ext cx="7336789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gray">
          <a:xfrm>
            <a:off x="952413" y="5384198"/>
            <a:ext cx="7334363" cy="1678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gray">
          <a:xfrm>
            <a:off x="949987" y="4285268"/>
            <a:ext cx="7336789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642910" y="1674222"/>
            <a:ext cx="428628" cy="508025"/>
            <a:chOff x="642910" y="1752600"/>
            <a:chExt cx="428628" cy="508025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gray">
            <a:xfrm rot="3419336">
              <a:off x="603211" y="1792299"/>
              <a:ext cx="508025" cy="4286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gray">
            <a:xfrm>
              <a:off x="748330" y="1789245"/>
              <a:ext cx="303288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1</a:t>
              </a: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642910" y="2796108"/>
            <a:ext cx="428628" cy="508025"/>
            <a:chOff x="642910" y="2592769"/>
            <a:chExt cx="428628" cy="508025"/>
          </a:xfrm>
        </p:grpSpPr>
        <p:sp>
          <p:nvSpPr>
            <p:cNvPr id="21" name="Rectangle 14"/>
            <p:cNvSpPr>
              <a:spLocks noChangeArrowheads="1"/>
            </p:cNvSpPr>
            <p:nvPr/>
          </p:nvSpPr>
          <p:spPr bwMode="gray">
            <a:xfrm rot="3419336">
              <a:off x="603211" y="2632468"/>
              <a:ext cx="508025" cy="4286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gray">
            <a:xfrm>
              <a:off x="748330" y="2629414"/>
              <a:ext cx="303288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2</a:t>
              </a: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642910" y="3947233"/>
            <a:ext cx="428628" cy="508025"/>
            <a:chOff x="642910" y="3432937"/>
            <a:chExt cx="428628" cy="508025"/>
          </a:xfrm>
        </p:grpSpPr>
        <p:sp>
          <p:nvSpPr>
            <p:cNvPr id="26" name="Rectangle 19"/>
            <p:cNvSpPr>
              <a:spLocks noChangeArrowheads="1"/>
            </p:cNvSpPr>
            <p:nvPr/>
          </p:nvSpPr>
          <p:spPr bwMode="gray">
            <a:xfrm rot="3419336">
              <a:off x="603211" y="3472636"/>
              <a:ext cx="508025" cy="4286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gray">
            <a:xfrm>
              <a:off x="748330" y="3469583"/>
              <a:ext cx="303288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3</a:t>
              </a: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642910" y="5064115"/>
            <a:ext cx="428628" cy="508025"/>
            <a:chOff x="642910" y="5135552"/>
            <a:chExt cx="428628" cy="508025"/>
          </a:xfrm>
        </p:grpSpPr>
        <p:sp>
          <p:nvSpPr>
            <p:cNvPr id="31" name="Rectangle 24"/>
            <p:cNvSpPr>
              <a:spLocks noChangeArrowheads="1"/>
            </p:cNvSpPr>
            <p:nvPr/>
          </p:nvSpPr>
          <p:spPr bwMode="gray">
            <a:xfrm rot="3419336">
              <a:off x="603211" y="5175251"/>
              <a:ext cx="508025" cy="4286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gray">
            <a:xfrm>
              <a:off x="748330" y="5172197"/>
              <a:ext cx="303288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4</a:t>
              </a:r>
              <a:endParaRPr lang="en-US" altLang="ko-K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sp>
        <p:nvSpPr>
          <p:cNvPr id="37" name="Text Box 10"/>
          <p:cNvSpPr txBox="1">
            <a:spLocks noChangeArrowheads="1"/>
          </p:cNvSpPr>
          <p:nvPr/>
        </p:nvSpPr>
        <p:spPr bwMode="gray">
          <a:xfrm>
            <a:off x="1272789" y="2761774"/>
            <a:ext cx="7014804" cy="80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‘</a:t>
            </a:r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한국 드라마는 뻔하다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’</a:t>
            </a:r>
          </a:p>
          <a:p>
            <a:pPr algn="r">
              <a:lnSpc>
                <a:spcPct val="150000"/>
              </a:lnSpc>
            </a:pPr>
            <a:r>
              <a:rPr lang="ko-KR" alt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한류의 새로운 생명력을 불어넣어줄 수 있는 새로운 시도의 드라마이다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</a:t>
            </a:r>
            <a:endParaRPr lang="en-US" altLang="ko-KR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gray">
          <a:xfrm>
            <a:off x="1271972" y="3882620"/>
            <a:ext cx="701480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‘</a:t>
            </a:r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동물원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동물들과 인간의 이야기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’</a:t>
            </a:r>
          </a:p>
          <a:p>
            <a:pPr algn="r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동물들을 통해 그 시절 우리의 아픔과 인간 본연의 숭고한 정신을 찾고자 한다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</a:t>
            </a:r>
            <a:endPara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gray">
          <a:xfrm>
            <a:off x="1272789" y="5000636"/>
            <a:ext cx="7014804" cy="11310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‘</a:t>
            </a:r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유쾌함과 여운이 남는 감동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… </a:t>
            </a:r>
            <a:r>
              <a:rPr lang="ko-KR" altLang="en-US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그리고 눈물</a:t>
            </a:r>
            <a:r>
              <a:rPr lang="en-US" altLang="ko-K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’</a:t>
            </a:r>
          </a:p>
          <a:p>
            <a:pPr algn="r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실화와 역사를 바탕으로 매력적인 인물들이 웃음과 감동을 주는 드라마이다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ko-KR" alt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en-US" altLang="ko-KR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latin typeface="+mn-ea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1763688" y="3356993"/>
            <a:ext cx="4299390" cy="3171802"/>
            <a:chOff x="4383884" y="2892599"/>
            <a:chExt cx="4983986" cy="3953145"/>
          </a:xfrm>
        </p:grpSpPr>
        <p:sp>
          <p:nvSpPr>
            <p:cNvPr id="32" name="TextBox 31"/>
            <p:cNvSpPr txBox="1"/>
            <p:nvPr/>
          </p:nvSpPr>
          <p:spPr>
            <a:xfrm>
              <a:off x="5150575" y="6538869"/>
              <a:ext cx="3688620" cy="306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※ </a:t>
              </a:r>
              <a:r>
                <a:rPr lang="ko-KR" altLang="en-US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안쪽부터 ①약함</a:t>
              </a:r>
              <a:r>
                <a:rPr lang="en-US" altLang="ko-K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, ②</a:t>
              </a:r>
              <a:r>
                <a:rPr lang="ko-KR" altLang="en-US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보통</a:t>
              </a:r>
              <a:r>
                <a:rPr lang="en-US" altLang="ko-K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,</a:t>
              </a:r>
              <a:r>
                <a:rPr lang="ko-KR" altLang="en-US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 ③강함</a:t>
              </a:r>
              <a:r>
                <a:rPr lang="en-US" altLang="ko-K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,</a:t>
              </a:r>
              <a:r>
                <a:rPr lang="ko-KR" altLang="en-US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 ④매우 강함</a:t>
              </a:r>
              <a:endParaRPr lang="ko-KR" alt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grpSp>
          <p:nvGrpSpPr>
            <p:cNvPr id="34" name="그룹 173"/>
            <p:cNvGrpSpPr/>
            <p:nvPr/>
          </p:nvGrpSpPr>
          <p:grpSpPr>
            <a:xfrm>
              <a:off x="4383884" y="2892599"/>
              <a:ext cx="4983986" cy="3544208"/>
              <a:chOff x="4383884" y="2321095"/>
              <a:chExt cx="4983986" cy="3544208"/>
            </a:xfrm>
          </p:grpSpPr>
          <p:grpSp>
            <p:nvGrpSpPr>
              <p:cNvPr id="35" name="그룹 132"/>
              <p:cNvGrpSpPr/>
              <p:nvPr/>
            </p:nvGrpSpPr>
            <p:grpSpPr>
              <a:xfrm>
                <a:off x="4383884" y="2321095"/>
                <a:ext cx="4983986" cy="3544208"/>
                <a:chOff x="4383884" y="1998317"/>
                <a:chExt cx="4983986" cy="3544208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8367738" y="3630251"/>
                  <a:ext cx="1000132" cy="326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1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중</a:t>
                  </a:r>
                  <a:r>
                    <a:rPr lang="en-US" altLang="ko-KR" sz="11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/</a:t>
                  </a:r>
                  <a:r>
                    <a:rPr lang="ko-KR" altLang="en-US" sz="11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장년층</a:t>
                  </a:r>
                  <a:endParaRPr lang="ko-KR" altLang="en-US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  <p:grpSp>
              <p:nvGrpSpPr>
                <p:cNvPr id="49" name="그룹 127"/>
                <p:cNvGrpSpPr/>
                <p:nvPr/>
              </p:nvGrpSpPr>
              <p:grpSpPr>
                <a:xfrm>
                  <a:off x="4383884" y="1998317"/>
                  <a:ext cx="4764105" cy="3544208"/>
                  <a:chOff x="4410010" y="2351018"/>
                  <a:chExt cx="4764105" cy="3544208"/>
                </a:xfrm>
              </p:grpSpPr>
              <p:grpSp>
                <p:nvGrpSpPr>
                  <p:cNvPr id="54" name="그룹 117"/>
                  <p:cNvGrpSpPr/>
                  <p:nvPr/>
                </p:nvGrpSpPr>
                <p:grpSpPr>
                  <a:xfrm>
                    <a:off x="5585195" y="2688494"/>
                    <a:ext cx="2799145" cy="2818331"/>
                    <a:chOff x="5656633" y="2799121"/>
                    <a:chExt cx="2799145" cy="2818331"/>
                  </a:xfrm>
                </p:grpSpPr>
                <p:cxnSp>
                  <p:nvCxnSpPr>
                    <p:cNvPr id="62" name="직선 연결선 61"/>
                    <p:cNvCxnSpPr/>
                    <p:nvPr/>
                  </p:nvCxnSpPr>
                  <p:spPr>
                    <a:xfrm rot="16200000" flipH="1">
                      <a:off x="5666810" y="4222378"/>
                      <a:ext cx="2789353" cy="794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  <a:prstDash val="sysDash"/>
                      <a:headEnd type="stealt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직선 연결선 62"/>
                    <p:cNvCxnSpPr/>
                    <p:nvPr/>
                  </p:nvCxnSpPr>
                  <p:spPr>
                    <a:xfrm rot="10800000" flipH="1" flipV="1">
                      <a:off x="5692528" y="4203578"/>
                      <a:ext cx="2737124" cy="11240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  <a:prstDash val="sysDash"/>
                      <a:headEnd type="stealt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직선 연결선 63"/>
                    <p:cNvCxnSpPr/>
                    <p:nvPr/>
                  </p:nvCxnSpPr>
                  <p:spPr>
                    <a:xfrm rot="5400000" flipH="1" flipV="1">
                      <a:off x="5669696" y="2831370"/>
                      <a:ext cx="2786082" cy="2786082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  <a:prstDash val="sysDash"/>
                      <a:headEnd type="stealt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직선 연결선 64"/>
                    <p:cNvCxnSpPr/>
                    <p:nvPr/>
                  </p:nvCxnSpPr>
                  <p:spPr>
                    <a:xfrm rot="16200000" flipH="1">
                      <a:off x="5656633" y="2799121"/>
                      <a:ext cx="2786082" cy="2786082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  <a:prstDash val="sysDash"/>
                      <a:headEnd type="stealt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6741266" y="2351018"/>
                    <a:ext cx="714379" cy="326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z="11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</a:rPr>
                      <a:t>공포</a:t>
                    </a:r>
                    <a:endParaRPr lang="ko-KR" altLang="en-US" sz="11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endParaRP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6585325" y="5569171"/>
                    <a:ext cx="1389613" cy="326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z="11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</a:rPr>
                      <a:t>코믹 </a:t>
                    </a:r>
                    <a:r>
                      <a:rPr lang="en-US" altLang="ko-KR" sz="11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</a:rPr>
                      <a:t>/ </a:t>
                    </a:r>
                    <a:r>
                      <a:rPr lang="ko-KR" altLang="en-US" sz="11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</a:rPr>
                      <a:t>유머</a:t>
                    </a:r>
                    <a:endParaRPr lang="ko-KR" altLang="en-US" sz="11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849774" y="2351018"/>
                    <a:ext cx="1062767" cy="326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z="11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</a:rPr>
                      <a:t>미스터리</a:t>
                    </a:r>
                    <a:endParaRPr lang="ko-KR" altLang="en-US" sz="11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endParaRP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8316859" y="2351018"/>
                    <a:ext cx="857256" cy="326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z="11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</a:rPr>
                      <a:t>스릴러</a:t>
                    </a:r>
                    <a:endParaRPr lang="ko-KR" altLang="en-US" sz="11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endParaRPr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8316859" y="5569171"/>
                    <a:ext cx="857256" cy="326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z="11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</a:rPr>
                      <a:t>액션</a:t>
                    </a:r>
                    <a:endParaRPr lang="ko-KR" altLang="en-US" sz="11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endParaRP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4996359" y="5569171"/>
                    <a:ext cx="1108036" cy="326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z="11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</a:rPr>
                      <a:t>휴먼 </a:t>
                    </a:r>
                    <a:r>
                      <a:rPr lang="en-US" altLang="ko-KR" sz="11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</a:rPr>
                      <a:t>/ </a:t>
                    </a:r>
                    <a:r>
                      <a:rPr lang="ko-KR" altLang="en-US" sz="11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</a:rPr>
                      <a:t>감동</a:t>
                    </a:r>
                    <a:endParaRPr lang="ko-KR" altLang="en-US" sz="11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endParaRP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4410010" y="3916345"/>
                    <a:ext cx="1370315" cy="326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z="11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</a:rPr>
                      <a:t>아동</a:t>
                    </a:r>
                    <a:r>
                      <a:rPr lang="en-US" altLang="ko-KR" sz="11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</a:rPr>
                      <a:t>/ </a:t>
                    </a:r>
                    <a:r>
                      <a:rPr lang="ko-KR" altLang="en-US" sz="11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</a:rPr>
                      <a:t>청소년층</a:t>
                    </a:r>
                    <a:endParaRPr lang="ko-KR" altLang="en-US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endParaRPr>
                  </a:p>
                </p:txBody>
              </p:sp>
            </p:grpSp>
            <p:sp>
              <p:nvSpPr>
                <p:cNvPr id="50" name="TextBox 49"/>
                <p:cNvSpPr txBox="1"/>
                <p:nvPr/>
              </p:nvSpPr>
              <p:spPr>
                <a:xfrm>
                  <a:off x="6487764" y="3844565"/>
                  <a:ext cx="357190" cy="306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①</a:t>
                  </a:r>
                  <a:endParaRPr lang="ko-KR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6202011" y="4111473"/>
                  <a:ext cx="357190" cy="306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②</a:t>
                  </a:r>
                  <a:endParaRPr lang="ko-KR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5942385" y="4397225"/>
                  <a:ext cx="357190" cy="306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③</a:t>
                  </a:r>
                  <a:endParaRPr lang="ko-KR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5682761" y="4675694"/>
                  <a:ext cx="357190" cy="306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④</a:t>
                  </a:r>
                  <a:endParaRPr lang="ko-KR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</p:grpSp>
          <p:grpSp>
            <p:nvGrpSpPr>
              <p:cNvPr id="36" name="그룹 170"/>
              <p:cNvGrpSpPr/>
              <p:nvPr/>
            </p:nvGrpSpPr>
            <p:grpSpPr>
              <a:xfrm>
                <a:off x="5728071" y="3201112"/>
                <a:ext cx="2428892" cy="2091399"/>
                <a:chOff x="5715008" y="2909237"/>
                <a:chExt cx="2428892" cy="2091399"/>
              </a:xfrm>
            </p:grpSpPr>
            <p:cxnSp>
              <p:nvCxnSpPr>
                <p:cNvPr id="39" name="직선 연결선 38"/>
                <p:cNvCxnSpPr/>
                <p:nvPr/>
              </p:nvCxnSpPr>
              <p:spPr>
                <a:xfrm rot="5400000" flipH="1" flipV="1">
                  <a:off x="7572054" y="4140184"/>
                  <a:ext cx="925839" cy="217853"/>
                </a:xfrm>
                <a:prstGeom prst="line">
                  <a:avLst/>
                </a:prstGeom>
                <a:ln w="254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직선 연결선 39"/>
                <p:cNvCxnSpPr/>
                <p:nvPr/>
              </p:nvCxnSpPr>
              <p:spPr>
                <a:xfrm flipV="1">
                  <a:off x="5715008" y="4926343"/>
                  <a:ext cx="1282345" cy="74293"/>
                </a:xfrm>
                <a:prstGeom prst="line">
                  <a:avLst/>
                </a:prstGeom>
                <a:ln w="25400" cmpd="sng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직선 연결선 40"/>
                <p:cNvCxnSpPr/>
                <p:nvPr/>
              </p:nvCxnSpPr>
              <p:spPr>
                <a:xfrm flipV="1">
                  <a:off x="6925915" y="4712029"/>
                  <a:ext cx="1000132" cy="214314"/>
                </a:xfrm>
                <a:prstGeom prst="line">
                  <a:avLst/>
                </a:prstGeom>
                <a:ln w="254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직선 연결선 41"/>
                <p:cNvCxnSpPr/>
                <p:nvPr/>
              </p:nvCxnSpPr>
              <p:spPr>
                <a:xfrm>
                  <a:off x="7215206" y="3500438"/>
                  <a:ext cx="928694" cy="285752"/>
                </a:xfrm>
                <a:prstGeom prst="line">
                  <a:avLst/>
                </a:prstGeom>
                <a:ln w="254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직선 연결선 43"/>
                <p:cNvCxnSpPr/>
                <p:nvPr/>
              </p:nvCxnSpPr>
              <p:spPr>
                <a:xfrm rot="16200000" flipV="1">
                  <a:off x="6923128" y="3209947"/>
                  <a:ext cx="305061" cy="279103"/>
                </a:xfrm>
                <a:prstGeom prst="line">
                  <a:avLst/>
                </a:prstGeom>
                <a:ln w="254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직선 연결선 44"/>
                <p:cNvCxnSpPr/>
                <p:nvPr/>
              </p:nvCxnSpPr>
              <p:spPr>
                <a:xfrm rot="5400000">
                  <a:off x="5604313" y="3318987"/>
                  <a:ext cx="857256" cy="71440"/>
                </a:xfrm>
                <a:prstGeom prst="line">
                  <a:avLst/>
                </a:prstGeom>
                <a:ln w="254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직선 연결선 45"/>
                <p:cNvCxnSpPr/>
                <p:nvPr/>
              </p:nvCxnSpPr>
              <p:spPr>
                <a:xfrm rot="5400000">
                  <a:off x="5247465" y="4250879"/>
                  <a:ext cx="1217301" cy="282213"/>
                </a:xfrm>
                <a:prstGeom prst="line">
                  <a:avLst/>
                </a:prstGeom>
                <a:ln w="254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직선 연결선 46"/>
                <p:cNvCxnSpPr/>
                <p:nvPr/>
              </p:nvCxnSpPr>
              <p:spPr>
                <a:xfrm>
                  <a:off x="6041854" y="2909237"/>
                  <a:ext cx="928694" cy="331064"/>
                </a:xfrm>
                <a:prstGeom prst="line">
                  <a:avLst/>
                </a:prstGeom>
                <a:ln w="254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6" name="TextBox 65"/>
          <p:cNvSpPr txBox="1"/>
          <p:nvPr/>
        </p:nvSpPr>
        <p:spPr>
          <a:xfrm>
            <a:off x="785786" y="1370361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작   품   명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</a:t>
            </a:r>
            <a:r>
              <a:rPr lang="ko-KR" altLang="en-US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창 경 원</a:t>
            </a:r>
            <a:endParaRPr lang="en-US" altLang="ko-KR" sz="2000" b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72723" y="1695852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형         식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 </a:t>
            </a:r>
            <a:r>
              <a:rPr lang="ko-KR" altLang="en-US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미니시리즈 </a:t>
            </a:r>
            <a:r>
              <a:rPr lang="en-US" altLang="ko-KR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16</a:t>
            </a:r>
            <a:r>
              <a:rPr lang="ko-KR" altLang="en-US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부작</a:t>
            </a:r>
            <a:endParaRPr lang="en-US" altLang="ko-KR" sz="2000" b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85786" y="2292115"/>
            <a:ext cx="77466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핵 심 컨 셉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 </a:t>
            </a:r>
            <a:r>
              <a:rPr lang="ko-KR" alt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남한 사회에 적개심과 복수에 불탄</a:t>
            </a:r>
            <a:r>
              <a:rPr lang="en-US" altLang="ko-KR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사냥꾼과 </a:t>
            </a:r>
            <a:r>
              <a:rPr lang="ko-KR" alt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빨치산이 창경원으로 들어와 열악한 환경과 </a:t>
            </a:r>
            <a:endParaRPr lang="en-US" altLang="ko-KR" sz="1200" b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2000"/>
              </a:lnSpc>
            </a:pPr>
            <a:r>
              <a:rPr lang="en-US" altLang="ko-KR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ko-KR" alt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제대로 대우 받지 못하는 동물들을 본의 아니게 도우면서</a:t>
            </a:r>
            <a:r>
              <a:rPr lang="en-US" altLang="ko-KR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생명의 존중과 희망을 배워나가고 </a:t>
            </a:r>
            <a:endParaRPr lang="en-US" altLang="ko-KR" sz="1200" b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2000"/>
              </a:lnSpc>
            </a:pPr>
            <a:r>
              <a:rPr lang="en-US" altLang="ko-KR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ko-KR" alt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마침내 동물들을 진정으로 사랑하게 되면서</a:t>
            </a:r>
            <a:r>
              <a:rPr lang="en-US" altLang="ko-KR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ko-KR" alt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결국은 자신들을 희생한다</a:t>
            </a:r>
            <a:r>
              <a:rPr lang="en-US" altLang="ko-KR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85786" y="3265239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장 르 성 격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</a:t>
            </a: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6962" y="1017513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드라마 개요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85786" y="1994667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         획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 </a:t>
            </a:r>
            <a:r>
              <a:rPr lang="ko-KR" altLang="en-US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정  의  목</a:t>
            </a:r>
            <a:endParaRPr lang="en-US" altLang="ko-KR" sz="2000" b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228184" y="3717032"/>
            <a:ext cx="2843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스토리 방향 </a:t>
            </a:r>
            <a:r>
              <a:rPr lang="en-US" altLang="ko-KR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 </a:t>
            </a:r>
            <a:r>
              <a:rPr lang="ko-KR" altLang="en-US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참고 작품</a:t>
            </a:r>
            <a:endParaRPr lang="en-US" altLang="ko-KR" sz="1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영화부문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예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-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웰 컴투 동막골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장 진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-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지중해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가브리엘 살바토레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- 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미션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롤랑 조페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en-US" altLang="ko-K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※ </a:t>
            </a: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외부환경에 억압받고 있는 캐릭터들이     </a:t>
            </a:r>
            <a:endParaRPr lang="en-US" altLang="ko-KR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</a:t>
            </a: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새로운 세계로 들어와 진정한 자아를 </a:t>
            </a:r>
            <a:endParaRPr lang="en-US" altLang="ko-KR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</a:t>
            </a:r>
            <a:r>
              <a:rPr lang="ko-KR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찾아간다는 이야기</a:t>
            </a:r>
            <a:endParaRPr lang="en-US" altLang="ko-K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</a:t>
            </a: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3" name="Rectangle 50"/>
          <p:cNvSpPr>
            <a:spLocks noChangeArrowheads="1"/>
          </p:cNvSpPr>
          <p:nvPr/>
        </p:nvSpPr>
        <p:spPr bwMode="auto">
          <a:xfrm>
            <a:off x="182563" y="279400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Ⅲ</a:t>
            </a: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. 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작품개요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Ⅲ</a:t>
            </a: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. 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작품개요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500034" y="1428736"/>
            <a:ext cx="8143932" cy="5000660"/>
          </a:xfrm>
          <a:prstGeom prst="roundRect">
            <a:avLst>
              <a:gd name="adj" fmla="val 6638"/>
            </a:avLst>
          </a:prstGeom>
          <a:solidFill>
            <a:srgbClr val="0070C0">
              <a:alpha val="0"/>
            </a:srgbClr>
          </a:solidFill>
          <a:ln w="6350">
            <a:solidFill>
              <a:schemeClr val="bg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1282" y="1585588"/>
            <a:ext cx="7929618" cy="516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1950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월의 어느 봄날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900"/>
              </a:lnSpc>
            </a:pP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 부근을 들락날락거리면서 산짐승들을 잡아 근근이 살아가고 있는 무남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매일 북한군 초소를 기웃거려 보지만 도무지 그들은 무남을 인민군으로 받아주지 않는다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빨갱이로 몰려 벌써 북한으로 넘어온 지 수년이 지났고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자신의 형과 마을 사람들을 죽인 남한 사회에 대한 복수는 점점 멀어져만 가는 것 같았다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그렇게 마음만 급해지고 있던 때에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비밀지령을 받고 남한으로 내려가는 동규와 공작원을 만나게 되고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이번이 아니면 다시는 기회가 없을 것 같아 길을 안내하겠다면서 무남이 나선다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자신들을 안내해 줄 안내조가 불의의 사고를 당한 터라 동규는 어쩔 수 없이 국경 지리에 해박한 무남의 제안을 수락하고 그와 함께 남으로 향하는데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38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선만 안전히 넘으면 없애 버리리라 생각했던 동규는 차츰 무남에게 끌리고 있었다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이상하고 독특한 놈이었지만 동물들에 관해서는 모르는 게 없을 정도로 그들의 습성을 무남은 잘 알고 꽤뚤어 보고 있었다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까마귀의 위치로 국방군이 숨어있는 것을 알아내고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서울로 올라가는 차를 막고 있는 쓰러진 소도 기적처럼 살려냈다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게다가 여러 번의 고비 끝에 다른 공작원들이 모두 죽자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동규는 무남을 자신의 계획에 포함시키며 같이 임무를 수행하기로 결정한다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ts val="1900"/>
              </a:lnSpc>
            </a:pPr>
            <a:endParaRPr lang="en-US" altLang="ko-KR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900"/>
              </a:lnSpc>
            </a:pP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우여곡절 끝에 서울로 잠입한 동규와 무남은 그곳의 남로당 인원과 간신히 접촉하고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드디어 무남은 동규가 북에서 받은 비밀 지령이 무엇인지를 알게 된다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그것은 이승만 암살계획이었다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자신의 복수를 위해 더 없는 기회라고 생각한 무남은 적극 이승만 암살에 대한 계획에 동참한다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철통 같은 경호속의 쉽사리 접근조차 할 수 없는 상태에서 고민을 하던 중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이승만이 어린이날에 창경원에 방문할 것이란 정보를 접하게 되고 고민에 고민을 거듭한 끝에 창경원 사육사로 들어가기로 마음을 먹는다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거기라면 몸을 숨기기에도 용이하고 아무런 의심 없이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이승만에게 가까이 접근을 할 수 있었기 때문이었다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2000"/>
              </a:lnSpc>
            </a:pPr>
            <a:endParaRPr lang="ko-KR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altLang="ko-KR" sz="1200" spc="100" dirty="0" smtClean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Line 82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2700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82563" y="279400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0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Ⅲ</a:t>
            </a:r>
            <a:r>
              <a:rPr lang="en-US" altLang="ko-KR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. 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itchFamily="18" charset="-127"/>
                <a:ea typeface="HY견명조" pitchFamily="18" charset="-127"/>
                <a:cs typeface="Verdana" pitchFamily="34" charset="0"/>
              </a:rPr>
              <a:t>작품개요</a:t>
            </a:r>
            <a:endParaRPr lang="en-US" altLang="ko-KR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명조" pitchFamily="18" charset="-127"/>
              <a:ea typeface="HY견명조" pitchFamily="18" charset="-127"/>
              <a:cs typeface="Verdana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0" y="857232"/>
            <a:ext cx="9144000" cy="6000768"/>
          </a:xfrm>
          <a:prstGeom prst="roundRect">
            <a:avLst>
              <a:gd name="adj" fmla="val 174"/>
            </a:avLst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962" y="1017513"/>
            <a:ext cx="378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2.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시높시스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계속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00034" y="1428736"/>
            <a:ext cx="8143932" cy="5000660"/>
          </a:xfrm>
          <a:prstGeom prst="roundRect">
            <a:avLst>
              <a:gd name="adj" fmla="val 6638"/>
            </a:avLst>
          </a:prstGeom>
          <a:solidFill>
            <a:srgbClr val="0070C0">
              <a:alpha val="0"/>
            </a:srgbClr>
          </a:solidFill>
          <a:ln w="6350">
            <a:solidFill>
              <a:schemeClr val="bg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282" y="1585588"/>
            <a:ext cx="7929618" cy="467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어렵게 창경원에 들어왔건만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곧 무남과 동규는 이내 여기 상황이 만만치 않음에 한숨을 내쉰다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기존의 사육사들은 동물들의 대한 지식도 없는 사람들이었고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창경원내 동물원은 쓰러져 가기 일보직전이었다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 일제가 만든 제국주의의 산물이라면서 창경원은 내외부에서 폐쇄의 압력을 받고 있었다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어떻게 들어온 곳인데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이곳이 폐쇄가 되면 이승만의 일정자체가 취소가 된다는 소식까지 듣게 되고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본의 아니게 동물원 재건에 무남과 동규는 노력을 하게 된다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특히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과거 산에서 사냥꾼으로 살았던 무남의 능력이 눈이 부셨다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현재 동물원에는 동물들의 전염병이 가장 큰 문제였는데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그가 병의 원인 및 치료법까지 찾아내서 동물들을 호전시켰고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동물원을 폐쇄결정을 내리려고 하던 청장의 애마를 살려내면서 동물원에 대한 지원까지 이끌어냈다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또한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동물들 각각이 무엇이 필요하고 어떤 도움이 필요한지를 알아내고 실행에 옮겼고 차츰 동물원 사람들까지 그를 신뢰하기 시작하면서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동물원에 갑자기 활력이 돌고 그 동안 고군분투 외로이 그곳을 지켜왔던 동물주임 명선은 처음에는 반신반의했지만 어느덧 그를 믿고 호감을 가지기 시작한다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ts val="2000"/>
              </a:lnSpc>
            </a:pP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lnSpc>
                <a:spcPts val="2000"/>
              </a:lnSpc>
            </a:pP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동물원이 점차 변화가 일어나고 그것을 기뻐하는 동물원 식구들과 동물들을 점점 좋아하게 되면서 무남과 동규의 걱정은 깊어만 갔다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처음은 다른 뜻으로 시작됐지만 어느덧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두 사람은 이곳을 좋아하게 있었고 진심으로 동물들을 대하고 있었던 것이다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두 사람의 머릿속엔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계획대로 이승만 암살을 진행한다면 이곳은 그 즉시 폐쇄가 불가피 할 것이란 생각이 떠나지 않았다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lnSpc>
                <a:spcPts val="2000"/>
              </a:lnSpc>
            </a:pP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그렇게 이승만이 창경원으로 방문하는 날짜가 다가오는데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ko-KR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2000"/>
              </a:lnSpc>
            </a:pP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과연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ko-KR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그들은 어떤 선택을 할 것인가</a:t>
            </a:r>
            <a:r>
              <a:rPr lang="en-US" altLang="ko-KR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altLang="ko-KR" sz="1200" spc="100" dirty="0" smtClean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8224" y="6021288"/>
            <a:ext cx="194421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2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※ 16</a:t>
            </a:r>
            <a:r>
              <a:rPr lang="ko-KR" altLang="en-US" sz="12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 시높시스 참조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4196</TotalTime>
  <Words>12314</Words>
  <Application>Microsoft Office PowerPoint</Application>
  <PresentationFormat>화면 슬라이드 쇼(4:3)</PresentationFormat>
  <Paragraphs>606</Paragraphs>
  <Slides>53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5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정의목</dc:creator>
  <cp:lastModifiedBy>정의목</cp:lastModifiedBy>
  <cp:revision>297</cp:revision>
  <dcterms:created xsi:type="dcterms:W3CDTF">2009-10-28T21:13:44Z</dcterms:created>
  <dcterms:modified xsi:type="dcterms:W3CDTF">2010-07-22T17:43:57Z</dcterms:modified>
</cp:coreProperties>
</file>