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2" r:id="rId5"/>
    <p:sldId id="264" r:id="rId6"/>
    <p:sldId id="259" r:id="rId7"/>
    <p:sldId id="268" r:id="rId8"/>
    <p:sldId id="279" r:id="rId9"/>
    <p:sldId id="267" r:id="rId10"/>
    <p:sldId id="280" r:id="rId11"/>
    <p:sldId id="269" r:id="rId12"/>
    <p:sldId id="270" r:id="rId13"/>
    <p:sldId id="271" r:id="rId14"/>
    <p:sldId id="272" r:id="rId15"/>
    <p:sldId id="281" r:id="rId16"/>
    <p:sldId id="273" r:id="rId17"/>
    <p:sldId id="274" r:id="rId18"/>
    <p:sldId id="275" r:id="rId19"/>
    <p:sldId id="276" r:id="rId20"/>
    <p:sldId id="282" r:id="rId21"/>
    <p:sldId id="283" r:id="rId22"/>
    <p:sldId id="284" r:id="rId23"/>
  </p:sldIdLst>
  <p:sldSz cx="9144000" cy="6858000" type="screen4x3"/>
  <p:notesSz cx="6858000" cy="9144000"/>
  <p:photoAlbum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772" autoAdjust="0"/>
    <p:restoredTop sz="94660"/>
  </p:normalViewPr>
  <p:slideViewPr>
    <p:cSldViewPr>
      <p:cViewPr varScale="1">
        <p:scale>
          <a:sx n="86" d="100"/>
          <a:sy n="86" d="100"/>
        </p:scale>
        <p:origin x="-90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0A6CF-5260-4457-8BA7-D0E99CEB65AF}" type="datetimeFigureOut">
              <a:rPr lang="ko-KR" altLang="en-US" smtClean="0"/>
              <a:pPr/>
              <a:t>2010-06-01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C8D44-1B45-46B8-BA7F-D817126BB53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9442" y="2100266"/>
            <a:ext cx="7851648" cy="1828800"/>
          </a:xfrm>
          <a:effectLst>
            <a:reflection blurRad="6350" stA="52000" endA="300" endPos="35000" dir="5400000" sy="-100000" algn="bl" rotWithShape="0"/>
          </a:effectLst>
        </p:spPr>
        <p:txBody>
          <a:bodyPr>
            <a:normAutofit fontScale="90000"/>
            <a:scene3d>
              <a:camera prst="perspectiveLef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ko-KR" altLang="en-US" sz="6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미디어 </a:t>
            </a:r>
            <a:r>
              <a:rPr lang="ko-KR" altLang="en-US" sz="6000" b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헤브</a:t>
            </a:r>
            <a:r>
              <a:rPr lang="ko-KR" altLang="en-US" sz="6000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60000" endA="900" endPos="60000" dist="60007" dir="5400000" sy="-100000" algn="bl" rotWithShape="0"/>
                </a:effectLst>
              </a:rPr>
              <a:t> 사업제안서</a:t>
            </a:r>
            <a:endParaRPr lang="ko-KR" altLang="en-US" sz="6000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60000" endA="900" endPos="60000" dist="60007" dir="5400000" sy="-100000" algn="bl" rotWithShape="0"/>
              </a:effectLst>
            </a:endParaRPr>
          </a:p>
        </p:txBody>
      </p:sp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7" y="935451"/>
            <a:ext cx="4071965" cy="8504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사업범주 설명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428992" y="681319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유통부문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57158" y="1285860"/>
            <a:ext cx="8501122" cy="258532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o-KR" altLang="en-US" b="1" dirty="0" smtClean="0"/>
              <a:t>매체 구입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신문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잡지 등의 정기 간행물 매체와 케이블</a:t>
            </a:r>
            <a:r>
              <a:rPr lang="en-US" altLang="ko-KR" dirty="0" smtClean="0"/>
              <a:t>, IPTV</a:t>
            </a:r>
            <a:r>
              <a:rPr lang="ko-KR" altLang="en-US" dirty="0" smtClean="0"/>
              <a:t>등의 방송매체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지상파제외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웹사이트의 디스플레이 광고배너 등의 미디어 광고매체를 단기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장기로 구분하여 거래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무대설치 및 행사</a:t>
            </a:r>
            <a:r>
              <a:rPr lang="en-US" altLang="ko-KR" dirty="0" smtClean="0"/>
              <a:t>- </a:t>
            </a:r>
            <a:r>
              <a:rPr lang="ko-KR" altLang="en-US" dirty="0" smtClean="0"/>
              <a:t>축제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이벤트 등의 무대설치 및 기획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진행을 대행하는 업체를 입찰을 통해 선정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홍보대행업체 선정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기업이나 개인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제품의 판매촉진을 위한 </a:t>
            </a:r>
            <a:r>
              <a:rPr lang="en-US" altLang="ko-KR" dirty="0" smtClean="0"/>
              <a:t>PR, </a:t>
            </a:r>
            <a:r>
              <a:rPr lang="ko-KR" altLang="en-US" dirty="0" smtClean="0"/>
              <a:t>광고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마케팅업무를 대행할 광고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홍보 대행업체를 입찰을 통해 선정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357158" y="4192510"/>
            <a:ext cx="8501122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o-KR" altLang="en-US" b="1" dirty="0" smtClean="0"/>
              <a:t>대여</a:t>
            </a:r>
            <a:r>
              <a:rPr lang="en-US" altLang="ko-KR" b="1" dirty="0" smtClean="0"/>
              <a:t>- </a:t>
            </a:r>
            <a:r>
              <a:rPr lang="ko-KR" altLang="en-US" dirty="0" smtClean="0"/>
              <a:t>제작장비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제작장소</a:t>
            </a:r>
            <a:r>
              <a:rPr lang="en-US" altLang="ko-KR" dirty="0" smtClean="0"/>
              <a:t>(</a:t>
            </a:r>
            <a:r>
              <a:rPr lang="ko-KR" altLang="en-US" dirty="0" smtClean="0"/>
              <a:t>스튜디오</a:t>
            </a:r>
            <a:r>
              <a:rPr lang="en-US" altLang="ko-KR" dirty="0" smtClean="0"/>
              <a:t>, </a:t>
            </a:r>
            <a:r>
              <a:rPr lang="ko-KR" altLang="en-US" dirty="0" smtClean="0"/>
              <a:t>편집실 등</a:t>
            </a:r>
            <a:r>
              <a:rPr lang="en-US" altLang="ko-KR" dirty="0" smtClean="0"/>
              <a:t>), </a:t>
            </a:r>
            <a:r>
              <a:rPr lang="ko-KR" altLang="en-US" dirty="0" smtClean="0"/>
              <a:t>차량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특수장비 등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제작에 관련된 대여 물품의 단기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장기 대여와 대여업체를 입찰을 통해 선정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공모전홍보</a:t>
            </a:r>
            <a:r>
              <a:rPr lang="en-US" altLang="ko-KR" dirty="0" smtClean="0"/>
              <a:t>- </a:t>
            </a:r>
            <a:r>
              <a:rPr lang="ko-KR" altLang="en-US" dirty="0" smtClean="0"/>
              <a:t>미디어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제작에 관련된 공모전의 홍보를 위한 웹 상의 유료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무료 공간제공 </a:t>
            </a:r>
          </a:p>
          <a:p>
            <a:endParaRPr lang="en-US" altLang="ko-KR" dirty="0" smtClean="0"/>
          </a:p>
          <a:p>
            <a:r>
              <a:rPr lang="en-US" altLang="ko-KR" b="1" dirty="0" smtClean="0"/>
              <a:t>CP</a:t>
            </a:r>
            <a:r>
              <a:rPr lang="en-US" altLang="ko-KR" dirty="0" smtClean="0"/>
              <a:t>- </a:t>
            </a:r>
            <a:r>
              <a:rPr lang="ko-KR" altLang="en-US" dirty="0" smtClean="0"/>
              <a:t>방송을 위한 국내외의 영상제작물의 저작권을 판권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컨셉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시청관람가 등의  기준으로 입찰을 통해 대여 및 판매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681319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사업전망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28596" y="1333577"/>
            <a:ext cx="8358246" cy="50783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강점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(strength)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현재 국내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국외에 경쟁자가 없는 새로운 사이트로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사이트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개설 시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기존시장의 거대함으로 인해 미약한 성과만으로도 높은 수익성이 기대되고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제작의 필요성이 없어 인력운용과 사이트운용에 따른 비용이 낮아 안정화 이후 별도의 마케팅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활동 없이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유지 보수 활동만으로도 꾸준한 수익 기대 가능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약점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(weakness)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–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소규모 제작자와 구매자의 사이트유입에 많은 시간이 필요할 가능성이 높으며 지속적인 방문유발에 어려움이 있을 가능성이 높다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대처방안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미디어관련 노하우 공유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지식인형태운영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로케이션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기획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시나리오 등 각종 자료와 정보의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DB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구축하여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꾸준한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사이트 방문을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도모하며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합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리적이며 적극적인 마케팅으로 대처 가능하다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기회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(opportunity)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HD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방송으로의 전환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IPTV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의 개국으로 인한 다수의 채널증가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NLE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편집 시스템의 대중화로 인한 영상제작인구 증가 하는 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사이트개설 시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기존 업체의 부재로 미디어 제작 분야에서 높은 온라인시장 점유율을 확보할 수 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향후 경쟁 업체 출연 시에도 선두기업으로 높은 시장 점유율 유지 가능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1428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650"/>
                            </p:stCondLst>
                            <p:childTnLst>
                              <p:par>
                                <p:cTn id="1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15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7143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사업전망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1357298"/>
            <a:ext cx="8501122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위험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(threat)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미디어헤브의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기획과 형태를 도용하여 유사사이트의 개설위험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기존 거래업체와의 관계에 따라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미디어헤브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이용도에 차이를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보일수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있음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대처방안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- 1.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온라인을 통한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콘텐츠제작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거래방법에 대한 특허 출원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마케팅을 통해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미디어헤브의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이용을 유도하고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실질적인 효과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예산절감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제품질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향상 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경험할 수 있도록 함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85720" y="3500438"/>
            <a:ext cx="8501122" cy="313932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수익구조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각종 배너판매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주요클라이언트들의 상위노출을 위한 입찰배너 구입과 제작사의 홍보를 위한 배너구입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관련업계의 광고배너 구입을 통한 수익창출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제작자 낙찰수수료 수입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전문가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1-2%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준프로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3~5%)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과 입금된 제작비의 이자수수료를 통한 수익창출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부가상품의 판매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문자서비스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신규업체소개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신제품 소식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통한 수익창출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매출추정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42910" y="1714488"/>
            <a:ext cx="7572428" cy="286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외부환경 분석법에 따른 매출추정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2007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년 기준의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산업매출 중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만화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음악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게임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캐릭터 분야를 제외한 나머지 분야의 매출액의 합은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45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조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2358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억원으로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전체 시장의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1%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의 거래에 대한 시장 점유율 확보하고 거래금액 중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3%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수수료와 상위노출에 관한 상품판매의 수익으로 획득할 경우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제작을 위한 예치금액은 연간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4523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5800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여만원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연간 수익은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130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5707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만원이 예상된다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향후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3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년 이내 시장 점유율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5%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목표로 하고 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이를 위한 마케팅계획을 확립하였다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785794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마케팅전략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428596" y="1643050"/>
            <a:ext cx="8143932" cy="45243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1.</a:t>
            </a:r>
            <a:r>
              <a:rPr lang="ko-KR" altLang="en-US" b="1" spc="100" dirty="0" err="1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바이럴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마케팅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네이버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지식인과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포털사이트의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커뮤니티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클럽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카페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이용할 경우 정보의 취득을 통해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미디어헤브를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즉각적으로 이용 가능성이 높은 잠재회원을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타겟으로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홍보가 가능하고 홍보에 대한 비용과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시간소모가 적고 별도의 홍보활동 없이 전국적인 홍보가 가능하다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2.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직접마케팅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Mail, Fax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통해 지역과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시간에 관계없이 해당 업체에 부합하는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미디어헤브의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정보 제공이 가능하고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우선협상대상에 대해 방문을 통한 홍보를 실시한다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바이럴마케팅에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비해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즉각성은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낮지만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타겟의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성격에 맞춘 직접적인 홍보가 가능하기 때문에 지속적으로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미디어헤브를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이용할 회원들에게 효과적일 것으로 예상된다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3. 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제작교육사업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-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준프로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 교육을 통해 사회적이고 공익적인 이미지 구축이 가능하고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준프로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 인프라를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구축할수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이를 통해 공급자의 제작품질을 높이고 향후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사이트에 대해 충성도가 높은 프로제작인력으로 재생산이 가능 하다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7143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마케팅전략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28596" y="1571612"/>
            <a:ext cx="7929618" cy="452431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4. 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미디어 제작관련 각종 팁과 도움말</a:t>
            </a:r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, 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필요한 자료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HAVE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사이트에 등록하여 회원들의 지속적인 방문을 유도한다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5. </a:t>
            </a:r>
            <a:r>
              <a:rPr lang="ko-KR" altLang="en-US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저가의 광고매체구입을 통한 마케팅 방안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버스옥외광고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무가지광고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케이블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TV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광고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버스옥외광고와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무가지를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이용할 경우 무가지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배포처와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버스의 운행노선에 위치하는 불특정다수의 잠재회원들에게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HAVE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지속적으로 노출 시켜 친밀도를 높이고 이를 통해 필요 시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HAVE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의 이용률을 높일 수 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숙지성의법칙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케이블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TV, IPTV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의 경우 해당채널의 성격에 맞는 시청자를 타겟으로 홍보가 가능하기 때문에 다른 매체광고보다 잠재회원에 대한 공략이 유리하고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기존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TV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방송과 성격은 유사하지만</a:t>
            </a: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광고의 종류가 다양해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시청자들로 하여금 거부감을 줄이고 전략적인 홍보가 가능하다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7143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제휴내용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85720" y="1142984"/>
            <a:ext cx="8643998" cy="563231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은행 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웹과 연동되는 전용계좌를 생성하여 구매자에 의해 입금된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낙찰금이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제작완료 후 상호납품동의가 이루어 졌을 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해당 수수료를 제외한 낙찰금액이 웹에 등록된 판매자의 계좌로 자동이체 되는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자동화시스템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구축하여 예치금에 대한 이자와 수수료를 취득한다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.(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아이템베이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벤치마킹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로케이션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DB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사이트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HAVE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에 로케이션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DB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사이트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en-US" altLang="ko-KR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http://www.filmkorea.or.kr)</a:t>
            </a:r>
            <a:r>
              <a:rPr lang="ko-KR" altLang="en-US" b="1" u="sng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링크하여 로케이션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DB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에 대한 자료들을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HAVE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회원들에게 제공하도록 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차후 협의내용에 따라 링크가 아닌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HAVE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에 직접적인 업로드도 가능하다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미디어관련협회 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협회를 통해 직접 홍보가 불가능한 업체들에 대한 홍보가 가능하고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MEDIA HAVE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에 등록되는 의뢰글에 대해 관련협회의 게시판에 열람에 제한을 두고 동시 등록되는 시스템을 구축하여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협회원들의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적극적인 회원 유치를 도모한다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7143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추진일정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857224" y="1571612"/>
          <a:ext cx="7358108" cy="4611748"/>
        </p:xfrm>
        <a:graphic>
          <a:graphicData uri="http://schemas.openxmlformats.org/drawingml/2006/table">
            <a:tbl>
              <a:tblPr/>
              <a:tblGrid>
                <a:gridCol w="1545971"/>
                <a:gridCol w="645793"/>
                <a:gridCol w="645793"/>
                <a:gridCol w="645793"/>
                <a:gridCol w="645793"/>
                <a:gridCol w="645793"/>
                <a:gridCol w="645793"/>
                <a:gridCol w="645793"/>
                <a:gridCol w="645793"/>
                <a:gridCol w="645793"/>
              </a:tblGrid>
              <a:tr h="34581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000000"/>
                          </a:solidFill>
                          <a:latin typeface="바탕"/>
                        </a:rPr>
                        <a:t>1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000000"/>
                          </a:solidFill>
                          <a:latin typeface="바탕"/>
                        </a:rPr>
                        <a:t>2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3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4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5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6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7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8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9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월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미디어헤브설립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B0F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B0F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특허출원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웹디자인구축 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웹프로그래밍 구축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투자유치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7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관련업체리스트작성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679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관련업체직접마케팅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바탕"/>
                        </a:rPr>
                        <a:t>⇉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무가지</a:t>
                      </a: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/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케이블</a:t>
                      </a: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TV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바탕"/>
                        </a:rPr>
                        <a:t>⇉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제휴기관제휴협정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바탕"/>
                        </a:rPr>
                        <a:t>⇉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웹싸이트오픈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58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지식</a:t>
                      </a:r>
                      <a:r>
                        <a:rPr lang="en-US" altLang="ko-KR" sz="1000">
                          <a:solidFill>
                            <a:srgbClr val="000000"/>
                          </a:solidFill>
                          <a:latin typeface="바탕"/>
                        </a:rPr>
                        <a:t>in/</a:t>
                      </a:r>
                      <a:r>
                        <a:rPr lang="ko-KR" altLang="en-US" sz="1000">
                          <a:solidFill>
                            <a:srgbClr val="000000"/>
                          </a:solidFill>
                          <a:latin typeface="바탕"/>
                        </a:rPr>
                        <a:t>카페마케팅</a:t>
                      </a: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dirty="0">
                          <a:solidFill>
                            <a:srgbClr val="000000"/>
                          </a:solidFill>
                          <a:latin typeface="바탕"/>
                        </a:rPr>
                        <a:t>⇉</a:t>
                      </a:r>
                      <a:endParaRPr lang="ko-KR" altLang="en-US" sz="10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90917" marR="90917" marT="45459" marB="45459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428992" y="681319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투자비용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71472" y="1285860"/>
          <a:ext cx="7715304" cy="5434345"/>
        </p:xfrm>
        <a:graphic>
          <a:graphicData uri="http://schemas.openxmlformats.org/drawingml/2006/table">
            <a:tbl>
              <a:tblPr/>
              <a:tblGrid>
                <a:gridCol w="1101663"/>
                <a:gridCol w="986918"/>
                <a:gridCol w="1101663"/>
                <a:gridCol w="1062920"/>
                <a:gridCol w="1332510"/>
                <a:gridCol w="1064815"/>
                <a:gridCol w="1064815"/>
              </a:tblGrid>
              <a:tr h="121006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투자비용 내역</a:t>
                      </a:r>
                      <a:r>
                        <a:rPr lang="en-US" altLang="ko-KR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初期</a:t>
                      </a:r>
                      <a:r>
                        <a:rPr lang="en-US" altLang="ko-KR" sz="800" dirty="0">
                          <a:solidFill>
                            <a:srgbClr val="FFFFFF"/>
                          </a:solidFill>
                          <a:latin typeface="맑은 고딕"/>
                          <a:ea typeface="맑은 고딕"/>
                        </a:rPr>
                        <a:t>) 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9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NO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항 목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세 부 항 목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금액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단위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: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만원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)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비 고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</a:tr>
              <a:tr h="2650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웹구축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 err="1">
                          <a:solidFill>
                            <a:srgbClr val="000000"/>
                          </a:solidFill>
                          <a:latin typeface="맑은 고딕"/>
                        </a:rPr>
                        <a:t>웹디자인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,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프로그램 구축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2000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~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3000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사무실 임대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建坪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20~30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平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5,000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컴퓨터 설치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컴퓨터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(7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대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560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PRINTER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5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부수 기자재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전자제품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복사기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전화기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팩시밀리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>
                          <a:solidFill>
                            <a:srgbClr val="000000"/>
                          </a:solidFill>
                          <a:latin typeface="맑은 고딕"/>
                        </a:rPr>
                        <a:t>사무용기자재</a:t>
                      </a:r>
                      <a:endParaRPr lang="ko-KR" altLang="en-US" sz="800" b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책상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의자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책장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서랍장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500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 smtClean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6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차량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기동용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승용 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1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대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800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7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마케팅비용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무가지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/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멀티</a:t>
                      </a:r>
                      <a:r>
                        <a:rPr lang="en-US" altLang="ko-KR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TV</a:t>
                      </a: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광고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1,000~10,000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51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TOTAL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b="0" dirty="0">
                          <a:solidFill>
                            <a:srgbClr val="000000"/>
                          </a:solidFill>
                          <a:latin typeface="맑은 고딕"/>
                        </a:rPr>
                        <a:t>≒</a:t>
                      </a: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10,190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~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20,190</a:t>
                      </a:r>
                      <a:endParaRPr 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b="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</a:tr>
              <a:tr h="202089">
                <a:tc gridSpan="7"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>
                      <a:noFill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2089"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주요 소요경비 산출</a:t>
                      </a:r>
                      <a:r>
                        <a:rPr lang="en-US" altLang="ko-KR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月</a:t>
                      </a:r>
                      <a:r>
                        <a:rPr lang="en-US" altLang="ko-KR" sz="800" dirty="0">
                          <a:solidFill>
                            <a:srgbClr val="FFFFFF"/>
                          </a:solidFill>
                          <a:latin typeface="맑은 고딕"/>
                        </a:rPr>
                        <a:t>)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0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NO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항 목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맑은 고딕"/>
                        </a:rPr>
                        <a:t>세 부 항 목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맑은 고딕"/>
                        </a:rPr>
                        <a:t>금 액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 dirty="0">
                          <a:solidFill>
                            <a:srgbClr val="000000"/>
                          </a:solidFill>
                          <a:latin typeface="맑은 고딕"/>
                        </a:rPr>
                        <a:t>비 고</a:t>
                      </a: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FFF"/>
                    </a:solidFill>
                  </a:tcPr>
                </a:tc>
              </a:tr>
              <a:tr h="579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인건비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4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人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(1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人당 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1,200,000)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기획부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-1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人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홍보부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-2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人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마케팅부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-1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人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4,800,000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9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운영비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공과금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전기세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수도세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통신비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사무실세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월세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,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관리비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2,300,000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~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3,300,000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0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홍보비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식비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, 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교통비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(</a:t>
                      </a:r>
                      <a:r>
                        <a:rPr lang="ko-KR" altLang="en-US" sz="800">
                          <a:solidFill>
                            <a:srgbClr val="000000"/>
                          </a:solidFill>
                          <a:latin typeface="맑은 고딕"/>
                        </a:rPr>
                        <a:t>차량유지비포함</a:t>
                      </a:r>
                      <a:r>
                        <a:rPr lang="en-US" altLang="ko-KR" sz="800">
                          <a:solidFill>
                            <a:srgbClr val="000000"/>
                          </a:solidFill>
                          <a:latin typeface="맑은 고딕"/>
                        </a:rPr>
                        <a:t>)</a:t>
                      </a:r>
                      <a:endParaRPr lang="ko-KR" alt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3,000,000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TOTAL</a:t>
                      </a:r>
                      <a:endParaRPr 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10,100,000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~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  <a:p>
                      <a:pPr marL="0" marR="0" algn="ctr">
                        <a:lnSpc>
                          <a:spcPct val="7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</a:rPr>
                        <a:t>11,100,000</a:t>
                      </a:r>
                      <a:endParaRPr lang="en-US" sz="80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800" dirty="0">
                        <a:solidFill>
                          <a:srgbClr val="000000"/>
                        </a:solidFill>
                        <a:latin typeface="바탕"/>
                      </a:endParaRPr>
                    </a:p>
                  </a:txBody>
                  <a:tcPr marL="49763" marR="49763" marT="24882" marB="2488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E5"/>
                    </a:solidFill>
                  </a:tcPr>
                </a:tc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2500298" y="714356"/>
            <a:ext cx="44291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해외사이트개설 계획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00034" y="1357298"/>
            <a:ext cx="8215370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북미권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- 13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배 이상의 거대시장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일본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- 3.7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배 이상의 시장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또한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인도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중국 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 부분의 초거대시장 들에 사이트 오픈 시 미디어 관련 유사 사이트의 등장이 보고된 바 없음으로 시장 진출 시 사업성이 높을 것으로 예상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인구수가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 이상의 국가의 경우 자국 내 미디어 재생산 가치가 높고 그에 따른 다수의 윈도우가 많아 미디어 산업의 성장에 유리한 조건을 가지고 있음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14" name="표 13"/>
          <p:cNvGraphicFramePr>
            <a:graphicFrameLocks noGrp="1"/>
          </p:cNvGraphicFramePr>
          <p:nvPr/>
        </p:nvGraphicFramePr>
        <p:xfrm>
          <a:off x="500034" y="450057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2007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2008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2009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북미권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450,900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422,268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417,222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유럽권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455,183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432,515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437,029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일본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117,884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113,342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112,499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중국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43,841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47,829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53,005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합계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1,063,808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1,015,954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1,019,755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28596" y="3988362"/>
            <a:ext cx="6786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solidFill>
                  <a:srgbClr val="00B0F0"/>
                </a:solidFill>
              </a:rPr>
              <a:t>세계 미디어 시장 규모                                </a:t>
            </a:r>
            <a:r>
              <a:rPr lang="ko-KR" altLang="en-US" sz="1400" dirty="0" smtClean="0">
                <a:solidFill>
                  <a:srgbClr val="00B0F0"/>
                </a:solidFill>
              </a:rPr>
              <a:t>단위</a:t>
            </a:r>
            <a:r>
              <a:rPr lang="en-US" altLang="ko-KR" sz="1400" dirty="0" smtClean="0">
                <a:solidFill>
                  <a:srgbClr val="00B0F0"/>
                </a:solidFill>
              </a:rPr>
              <a:t>(</a:t>
            </a:r>
            <a:r>
              <a:rPr lang="ko-KR" altLang="en-US" sz="1400" dirty="0" smtClean="0">
                <a:solidFill>
                  <a:srgbClr val="00B0F0"/>
                </a:solidFill>
              </a:rPr>
              <a:t>백만 달러</a:t>
            </a:r>
            <a:r>
              <a:rPr lang="en-US" altLang="ko-KR" sz="1400" dirty="0" smtClean="0">
                <a:solidFill>
                  <a:srgbClr val="00B0F0"/>
                </a:solidFill>
              </a:rPr>
              <a:t>)</a:t>
            </a:r>
            <a:endParaRPr lang="ko-KR" alt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851648" cy="785818"/>
          </a:xfrm>
        </p:spPr>
        <p:txBody>
          <a:bodyPr>
            <a:normAutofit/>
          </a:bodyPr>
          <a:lstStyle/>
          <a:p>
            <a:pPr algn="ctr"/>
            <a:r>
              <a:rPr lang="ko-KR" altLang="en-US" sz="4000" dirty="0" smtClean="0"/>
              <a:t>목차</a:t>
            </a:r>
            <a:endParaRPr lang="ko-KR" altLang="en-US" sz="4000" dirty="0"/>
          </a:p>
        </p:txBody>
      </p:sp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제목 1"/>
          <p:cNvSpPr txBox="1">
            <a:spLocks/>
          </p:cNvSpPr>
          <p:nvPr/>
        </p:nvSpPr>
        <p:spPr>
          <a:xfrm>
            <a:off x="571472" y="2571744"/>
            <a:ext cx="7851648" cy="1071570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2214546" y="1785926"/>
            <a:ext cx="457203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사업추진배경</a:t>
            </a:r>
            <a:endParaRPr lang="ko-KR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2214546" y="2857496"/>
            <a:ext cx="457203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MEDIA HAVE</a:t>
            </a:r>
            <a:endParaRPr lang="ko-KR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2214546" y="3929066"/>
            <a:ext cx="457203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사업범주설명</a:t>
            </a:r>
            <a:endParaRPr lang="ko-KR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2214546" y="5000636"/>
            <a:ext cx="4572032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사업계획</a:t>
            </a:r>
            <a:endParaRPr lang="ko-KR" alt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000364" y="714356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메인 페이지</a:t>
            </a:r>
            <a:endParaRPr lang="ko-KR" altLang="en-US" sz="20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11" name="그림 10" descr="삽입메인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728" y="1142984"/>
            <a:ext cx="5883007" cy="5429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3000364" y="714356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메인 페이지</a:t>
            </a:r>
            <a:endParaRPr lang="ko-KR" altLang="en-US" sz="20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5000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사업계획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14" name="그림 13" descr="삽입메인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7290" y="1214422"/>
            <a:ext cx="6036353" cy="5446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>
            <a:off x="428596" y="1244632"/>
            <a:ext cx="7929618" cy="5078313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전 세계적으로 현재 거대한 시장을 형성하고 있고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앞으로도 계속 성장할 미디어 시장에 기존에 존재하지 않던 온라인시장을 개설하여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비효율적이고 많은 비용을 소모하던 기존의 오프라인시장의 비합리성을 개선하고 수요자와 공급자에게 정보를 제공하고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거래에 편리함과 안전성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그리고 예산과 영업비용의 절감효과를 주어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현재 오프라인 시장 중심의 거대한 미디어 시장에서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단하나의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온라인 시장으로 그 점유율을 높여 나갈 수 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그에 따라 높은 수익을 낼 수 있을 것이라는 확신을 가지고 있습니다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미디어와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그리고 그 시장에 대한 비전이 있으시고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저희의 제안에 뜻을 같이 하여 주실 사업자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혹은 투자자 여러분의 참여를 기다리고 있습니다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모쪼록 현명한 판단을 하시어 사업에 투자하여 주시길 바랍니다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또한 사업내용에 대해 좀더 구체적인 내용이 필요하시다면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해당자료를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보내드리거나 혹은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직접 방문해 설명 드리겠습니다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연락처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010 – 6799 -1967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사무실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070 – 8736 - 6501  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428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드리는 말씀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"/>
                            </p:stCondLst>
                            <p:childTnLst>
                              <p:par>
                                <p:cTn id="1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00034" y="1857364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357158" y="1214422"/>
            <a:ext cx="8501122" cy="2062103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1. 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거대한 </a:t>
            </a:r>
            <a:r>
              <a:rPr lang="ko-KR" altLang="en-US" sz="2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시장</a:t>
            </a:r>
          </a:p>
          <a:p>
            <a:endParaRPr lang="en-US" altLang="ko-KR" b="1" kern="2000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2007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년 기준 한국 </a:t>
            </a:r>
            <a:r>
              <a:rPr lang="ko-KR" altLang="en-US" b="1" kern="2000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산업은 매출액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58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조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6147</a:t>
            </a:r>
            <a:r>
              <a:rPr lang="ko-KR" altLang="en-US" b="1" kern="2000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억원에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이르는 거대한 시장이며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2006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년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57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조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9385</a:t>
            </a:r>
            <a:r>
              <a:rPr lang="ko-KR" altLang="en-US" b="1" kern="2000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억원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2005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년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53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조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9,481</a:t>
            </a:r>
            <a:r>
              <a:rPr lang="ko-KR" altLang="en-US" b="1" kern="2000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억원으로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매년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7.3% 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이상의 높은 성장세를 유지하고 있다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또한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127,952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개의 업체와 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459,810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명의 종사자가 방송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광고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신문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게임산업 등에서 다양한 시장 활동을 펼치고 있다</a:t>
            </a:r>
            <a:r>
              <a:rPr lang="en-US" altLang="ko-KR" b="1" kern="20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kern="2000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357158" y="3661666"/>
            <a:ext cx="8501122" cy="261610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</a:t>
            </a:r>
            <a:r>
              <a:rPr lang="ko-KR" altLang="en-US" sz="2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 수요증가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-HD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방송시대 개막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IPTV,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신규종합편성채널 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신규 채널 증가로 인한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영상콘텐츠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수요증대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방송통신 위원회의 외주프로그램 제작비율 증가를 위한 정책을 꾸준히 실시하고 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방송사 역시 꾸준히 외주제작비율을 늘리고 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신규등록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온오프라인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미디어 증가로 인한 광고용량 증가 → 저가광고용량증가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광고콘텐츠수요증가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개인 및 단체의 각종 기념행사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이벤트 등에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이용증가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28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사업추진배경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1428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사업추진배경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857364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571472" y="1000108"/>
            <a:ext cx="8143932" cy="23698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3. </a:t>
            </a:r>
            <a:r>
              <a:rPr lang="ko-KR" altLang="en-US" sz="2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디지털콘텐츠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 기술발달로 인한 제작장비 보급화</a:t>
            </a:r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공급자 증가</a:t>
            </a:r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sz="20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저렴한 가격의 디지털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제작기술의 발달로 저렴한 가격으로 고품질의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미디어콘텐츠를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제작할 수 있는 시스템과 장비가 보급화 되어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전문가시장의 가격하락 요인을 제공하였고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준전문가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시장 역시 고품질의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제작할 수 있는 여건을 형성하여 높은 품질의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제공할 수 있는 공급자가 증가하였다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71472" y="3714752"/>
            <a:ext cx="8143932" cy="28931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4. 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기존시장의 비합리성 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기존의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시장의 거래 방식은 오프라인 중심적이었으며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거래를 위한 시간과 공간 그리고 물질적 비용의 소모가 높았다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또한 인터넷 상에 제작업체나 미디어관련 업체가 다수 있었지만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업체 간의 비교에 시간과 노력이 많이 들며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예산과 제작목적에 맞는 제작자를 찾고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업체 간의 경쟁을 통해 수요자가 예산을 절감할 수 있는 방안이 없었다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또한 공급자 역시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공급을 위한 영업시장이 오프라인 시장에 한정되어 있어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영업비용이 많이 들고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 정보의 취득 루트가 빈약한 경우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제작기회자체를 잡기가 어려웠다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0" y="142852"/>
            <a:ext cx="35004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사업추진배경</a:t>
            </a:r>
            <a:r>
              <a:rPr lang="en-US" altLang="ko-K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857364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8" name="직사각형 7"/>
          <p:cNvSpPr/>
          <p:nvPr/>
        </p:nvSpPr>
        <p:spPr>
          <a:xfrm>
            <a:off x="571472" y="1285860"/>
            <a:ext cx="8143932" cy="26468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5. </a:t>
            </a:r>
            <a:r>
              <a:rPr lang="ko-KR" altLang="en-US" sz="20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콘텐츠제작에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관한 기존 온라인시장의 부재</a:t>
            </a:r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정보제공</a:t>
            </a:r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안전한 거래</a:t>
            </a:r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endParaRPr lang="ko-KR" altLang="en-US" sz="20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현대사회에서 높은 수요와 공급을 가지는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시장이지만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현재 온라인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시장으로 전 세계적으로 보고된 사례가 없으며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국내에서 관련된 특허등록 역시 찾아볼 수 없다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수요자와 공급자에 대한 정보 제공과 안전한 거래를 위한 시스템을 제공하고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상호 부담 없는 수수료와 홍보를 위한 유료서비스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그리고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콘텐츠제작에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관한 무료서비스의 제공을 통해 높은 수익을 얻을 수 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직사각형 9"/>
          <p:cNvSpPr/>
          <p:nvPr/>
        </p:nvSpPr>
        <p:spPr>
          <a:xfrm>
            <a:off x="1214414" y="1714488"/>
            <a:ext cx="6715172" cy="461664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altLang="ko-KR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MEDIA H</a:t>
            </a:r>
            <a:r>
              <a:rPr lang="en-US" altLang="ko-KR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</a:t>
            </a:r>
            <a:r>
              <a:rPr lang="en-US" altLang="ko-KR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VE </a:t>
            </a:r>
            <a:r>
              <a:rPr lang="en-US" altLang="ko-KR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세상의 모든 미디어가 있으며</a:t>
            </a:r>
            <a:r>
              <a:rPr lang="en-US" altLang="ko-K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그 미디어를 가질 수 있는</a:t>
            </a:r>
            <a:r>
              <a:rPr lang="en-US" altLang="ko-K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공간이라는 의미</a:t>
            </a:r>
          </a:p>
          <a:p>
            <a:endParaRPr lang="en-US" altLang="ko-KR" sz="24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온라인 미디어 유통시장</a:t>
            </a:r>
            <a:r>
              <a:rPr lang="en-US" altLang="ko-K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세계최초 미디어 거래소</a:t>
            </a:r>
            <a:r>
              <a:rPr lang="en-US" altLang="ko-KR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sz="24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미디어에 관련된 모든 분야를 입찰을 통해 거래할 수 있으며 미디어에 관한 정보와 서비스를 제공하여 </a:t>
            </a:r>
          </a:p>
          <a:p>
            <a:r>
              <a:rPr lang="ko-KR" altLang="en-US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구매자와 판매자의 만남이 용이하도록 하는 웹 상의 시장</a:t>
            </a:r>
            <a:endParaRPr lang="ko-KR" altLang="en-US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428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altLang="ko-K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MEDIA HAVE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900"/>
                            </p:stCondLst>
                            <p:childTnLst>
                              <p:par>
                                <p:cTn id="1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40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7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직선 연결선 47"/>
          <p:cNvCxnSpPr>
            <a:stCxn id="26" idx="0"/>
          </p:cNvCxnSpPr>
          <p:nvPr/>
        </p:nvCxnSpPr>
        <p:spPr>
          <a:xfrm rot="16200000" flipV="1">
            <a:off x="4697018" y="3589737"/>
            <a:ext cx="285752" cy="5357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직선 연결선 49"/>
          <p:cNvCxnSpPr>
            <a:stCxn id="27" idx="0"/>
          </p:cNvCxnSpPr>
          <p:nvPr/>
        </p:nvCxnSpPr>
        <p:spPr>
          <a:xfrm rot="16200000" flipV="1">
            <a:off x="5286380" y="3214686"/>
            <a:ext cx="357190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직선 연결선 51"/>
          <p:cNvCxnSpPr>
            <a:stCxn id="28" idx="0"/>
            <a:endCxn id="12" idx="5"/>
          </p:cNvCxnSpPr>
          <p:nvPr/>
        </p:nvCxnSpPr>
        <p:spPr>
          <a:xfrm rot="16200000" flipV="1">
            <a:off x="5954426" y="2739723"/>
            <a:ext cx="413089" cy="21084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연결선 35"/>
          <p:cNvCxnSpPr>
            <a:stCxn id="20" idx="2"/>
          </p:cNvCxnSpPr>
          <p:nvPr/>
        </p:nvCxnSpPr>
        <p:spPr>
          <a:xfrm rot="5400000">
            <a:off x="4572000" y="2143116"/>
            <a:ext cx="428628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연결선 37"/>
          <p:cNvCxnSpPr>
            <a:stCxn id="21" idx="2"/>
          </p:cNvCxnSpPr>
          <p:nvPr/>
        </p:nvCxnSpPr>
        <p:spPr>
          <a:xfrm rot="5400000">
            <a:off x="5036347" y="1750207"/>
            <a:ext cx="500066" cy="1285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/>
          <p:cNvCxnSpPr>
            <a:stCxn id="17" idx="2"/>
            <a:endCxn id="12" idx="1"/>
          </p:cNvCxnSpPr>
          <p:nvPr/>
        </p:nvCxnSpPr>
        <p:spPr>
          <a:xfrm rot="16200000" flipH="1">
            <a:off x="2812205" y="1545456"/>
            <a:ext cx="484527" cy="1679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연결선 31"/>
          <p:cNvCxnSpPr>
            <a:stCxn id="18" idx="2"/>
          </p:cNvCxnSpPr>
          <p:nvPr/>
        </p:nvCxnSpPr>
        <p:spPr>
          <a:xfrm rot="16200000" flipH="1">
            <a:off x="3464711" y="1821645"/>
            <a:ext cx="428628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연결선 33"/>
          <p:cNvCxnSpPr>
            <a:stCxn id="19" idx="2"/>
          </p:cNvCxnSpPr>
          <p:nvPr/>
        </p:nvCxnSpPr>
        <p:spPr>
          <a:xfrm rot="16200000" flipH="1">
            <a:off x="4000496" y="2214554"/>
            <a:ext cx="357190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2786050" y="714356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사업범주와 서비스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42852"/>
            <a:ext cx="34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altLang="ko-K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MEDIA HAVE 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5000636"/>
            <a:ext cx="8715436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서비스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유료서비스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구매자와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판매자를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위한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메인페이지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배너노출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메인페이지광고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배너노출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관심입찰 대상 문자서비스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신규업체와 신규제품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등</a:t>
            </a:r>
          </a:p>
          <a:p>
            <a:endParaRPr lang="en-US" altLang="ko-KR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무료서비스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제작과 업체에 관한 정보제공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입찰등록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제작노하우 공유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디지털 미디어제작 교육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무료음원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및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유무료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영상소스제공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로케이션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DB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등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857356" y="1357298"/>
            <a:ext cx="714380" cy="785818"/>
          </a:xfrm>
          <a:prstGeom prst="rect">
            <a:avLst/>
          </a:prstGeom>
          <a:effectLst>
            <a:softEdge rad="635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영상제작</a:t>
            </a:r>
            <a:endParaRPr lang="ko-KR" altLang="en-US" dirty="0"/>
          </a:p>
        </p:txBody>
      </p:sp>
      <p:sp>
        <p:nvSpPr>
          <p:cNvPr id="18" name="직사각형 17"/>
          <p:cNvSpPr/>
          <p:nvPr/>
        </p:nvSpPr>
        <p:spPr>
          <a:xfrm>
            <a:off x="2786050" y="1357298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방송제작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3714744" y="1357298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인쇄</a:t>
            </a:r>
            <a:r>
              <a:rPr lang="en-US" altLang="ko-KR" dirty="0" smtClean="0"/>
              <a:t>,</a:t>
            </a:r>
            <a:r>
              <a:rPr lang="ko-KR" altLang="en-US" dirty="0" smtClean="0"/>
              <a:t>웹</a:t>
            </a:r>
            <a:endParaRPr lang="ko-KR" altLang="en-US" dirty="0"/>
          </a:p>
        </p:txBody>
      </p:sp>
      <p:sp>
        <p:nvSpPr>
          <p:cNvPr id="20" name="직사각형 19"/>
          <p:cNvSpPr/>
          <p:nvPr/>
        </p:nvSpPr>
        <p:spPr>
          <a:xfrm>
            <a:off x="4643438" y="1357298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후반작업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5572132" y="1357298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제작인력</a:t>
            </a:r>
            <a:endParaRPr lang="ko-KR" altLang="en-US" dirty="0"/>
          </a:p>
        </p:txBody>
      </p:sp>
      <p:sp>
        <p:nvSpPr>
          <p:cNvPr id="22" name="직사각형 21"/>
          <p:cNvSpPr/>
          <p:nvPr/>
        </p:nvSpPr>
        <p:spPr>
          <a:xfrm>
            <a:off x="6500826" y="1357298"/>
            <a:ext cx="1000132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준프로제작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>
          <a:xfrm>
            <a:off x="1857356" y="4000504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매체구입</a:t>
            </a:r>
            <a:endParaRPr lang="ko-KR" altLang="en-US" dirty="0"/>
          </a:p>
        </p:txBody>
      </p:sp>
      <p:sp>
        <p:nvSpPr>
          <p:cNvPr id="24" name="직사각형 23"/>
          <p:cNvSpPr/>
          <p:nvPr/>
        </p:nvSpPr>
        <p:spPr>
          <a:xfrm>
            <a:off x="2786050" y="4000504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홍보대행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3714744" y="4000504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대여</a:t>
            </a:r>
            <a:endParaRPr lang="ko-KR" altLang="en-US" dirty="0"/>
          </a:p>
        </p:txBody>
      </p:sp>
      <p:sp>
        <p:nvSpPr>
          <p:cNvPr id="26" name="직사각형 25"/>
          <p:cNvSpPr/>
          <p:nvPr/>
        </p:nvSpPr>
        <p:spPr>
          <a:xfrm>
            <a:off x="4643438" y="4000504"/>
            <a:ext cx="928694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공모전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5715008" y="4000504"/>
            <a:ext cx="71438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C.P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>
          <a:xfrm>
            <a:off x="6643702" y="4000504"/>
            <a:ext cx="1143008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무대설치행사</a:t>
            </a:r>
            <a:endParaRPr lang="ko-KR" altLang="en-US" dirty="0"/>
          </a:p>
        </p:txBody>
      </p:sp>
      <p:cxnSp>
        <p:nvCxnSpPr>
          <p:cNvPr id="40" name="직선 연결선 39"/>
          <p:cNvCxnSpPr>
            <a:stCxn id="22" idx="2"/>
            <a:endCxn id="12" idx="7"/>
          </p:cNvCxnSpPr>
          <p:nvPr/>
        </p:nvCxnSpPr>
        <p:spPr>
          <a:xfrm rot="5400000">
            <a:off x="5811550" y="1438300"/>
            <a:ext cx="484527" cy="1894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연결선 41"/>
          <p:cNvCxnSpPr>
            <a:stCxn id="23" idx="0"/>
            <a:endCxn id="12" idx="3"/>
          </p:cNvCxnSpPr>
          <p:nvPr/>
        </p:nvCxnSpPr>
        <p:spPr>
          <a:xfrm rot="5400000" flipH="1" flipV="1">
            <a:off x="2847924" y="2954038"/>
            <a:ext cx="413089" cy="16798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직선 연결선 45"/>
          <p:cNvCxnSpPr>
            <a:stCxn id="25" idx="0"/>
          </p:cNvCxnSpPr>
          <p:nvPr/>
        </p:nvCxnSpPr>
        <p:spPr>
          <a:xfrm rot="5400000" flipH="1" flipV="1">
            <a:off x="4071934" y="3714752"/>
            <a:ext cx="285752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연결선 43"/>
          <p:cNvCxnSpPr>
            <a:stCxn id="24" idx="0"/>
          </p:cNvCxnSpPr>
          <p:nvPr/>
        </p:nvCxnSpPr>
        <p:spPr>
          <a:xfrm rot="5400000" flipH="1" flipV="1">
            <a:off x="3464711" y="3321843"/>
            <a:ext cx="357190" cy="1000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왼쪽/오른쪽 화살표 57"/>
          <p:cNvSpPr/>
          <p:nvPr/>
        </p:nvSpPr>
        <p:spPr>
          <a:xfrm>
            <a:off x="1928794" y="2857496"/>
            <a:ext cx="1571636" cy="500066"/>
          </a:xfrm>
          <a:prstGeom prst="left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왼쪽/오른쪽 화살표 58"/>
          <p:cNvSpPr/>
          <p:nvPr/>
        </p:nvSpPr>
        <p:spPr>
          <a:xfrm>
            <a:off x="5500694" y="2857496"/>
            <a:ext cx="1571636" cy="500066"/>
          </a:xfrm>
          <a:prstGeom prst="left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다이아몬드 67"/>
          <p:cNvSpPr/>
          <p:nvPr/>
        </p:nvSpPr>
        <p:spPr>
          <a:xfrm>
            <a:off x="500034" y="2500306"/>
            <a:ext cx="1143008" cy="1214446"/>
          </a:xfrm>
          <a:prstGeom prst="diamon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구매자</a:t>
            </a:r>
            <a:endParaRPr lang="ko-KR" altLang="en-US" dirty="0"/>
          </a:p>
        </p:txBody>
      </p:sp>
      <p:sp>
        <p:nvSpPr>
          <p:cNvPr id="69" name="다이아몬드 68"/>
          <p:cNvSpPr/>
          <p:nvPr/>
        </p:nvSpPr>
        <p:spPr>
          <a:xfrm>
            <a:off x="7286644" y="2500306"/>
            <a:ext cx="1143008" cy="1214446"/>
          </a:xfrm>
          <a:prstGeom prst="diamond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판매자</a:t>
            </a:r>
            <a:endParaRPr lang="ko-KR" altLang="en-US" dirty="0"/>
          </a:p>
        </p:txBody>
      </p:sp>
      <p:sp>
        <p:nvSpPr>
          <p:cNvPr id="12" name="타원 11"/>
          <p:cNvSpPr/>
          <p:nvPr/>
        </p:nvSpPr>
        <p:spPr>
          <a:xfrm>
            <a:off x="3643306" y="2428868"/>
            <a:ext cx="1714512" cy="1357322"/>
          </a:xfrm>
          <a:prstGeom prst="ellipse">
            <a:avLst/>
          </a:prstGeom>
          <a:solidFill>
            <a:schemeClr val="bg1"/>
          </a:solidFill>
          <a:ln>
            <a:solidFill>
              <a:schemeClr val="accent1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pic>
        <p:nvPicPr>
          <p:cNvPr id="87" name="그림 86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2786058"/>
            <a:ext cx="1357322" cy="500065"/>
          </a:xfrm>
          <a:prstGeom prst="rect">
            <a:avLst/>
          </a:prstGeom>
          <a:ln w="34925"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3428992" y="714356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거래방식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214282" y="1428736"/>
            <a:ext cx="8715436" cy="17543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거래 방식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– MEDIA HAVE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거래방식은 입찰 거래 방식으로 창의성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제작자의 능력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등이 중요시 되는 미디어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콘텐츠의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특성으로 인해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일반적인 건축공사나 제품구매와 달리 단순한 가격 경쟁만이 아닌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제작사 혹은 제작자의 경력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해당프로젝트에 대한 기획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견적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포트폴리오를 검토한 후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제작자를 선택할 수 있으며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수요자와 공급자가 상호 신뢰할 수 있는 안전한 거래방식을 가지고 있다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214282" y="3648678"/>
            <a:ext cx="8715436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입찰등록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응찰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회사소개서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기획서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견적서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,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포트폴리오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심사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낙찰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계약서 작성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낙찰금액 입금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금융기관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진행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완료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납품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상호납품동의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낙찰금액 송금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수수료 제외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14282" y="4800439"/>
            <a:ext cx="8715436" cy="120032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2.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입찰등록 시 우선협상대상 지정방식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예산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3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천만이상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~5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개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입찰등록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응찰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심사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우선협상대상 선정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오프라인 </a:t>
            </a:r>
            <a:r>
              <a:rPr lang="ko-KR" altLang="en-US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프리젠테이션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진행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심사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최종낙찰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계약서 작성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낙찰금액 입금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금융기관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진행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완료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납품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상호납품동의 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- 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낙찰금액 송금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수수료제외</a:t>
            </a:r>
            <a:r>
              <a:rPr lang="en-US" altLang="ko-KR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endParaRPr lang="ko-KR" alt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142852"/>
            <a:ext cx="34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altLang="ko-KR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MEDIA HAVE </a:t>
            </a:r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소개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3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로고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142852"/>
            <a:ext cx="2122335" cy="443273"/>
          </a:xfrm>
          <a:prstGeom prst="rect">
            <a:avLst/>
          </a:prstGeom>
          <a:ln w="34925">
            <a:noFill/>
          </a:ln>
          <a:effectLst/>
        </p:spPr>
      </p:pic>
      <p:cxnSp>
        <p:nvCxnSpPr>
          <p:cNvPr id="6" name="직선 연결선 5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 rot="10800000">
            <a:off x="142844" y="644506"/>
            <a:ext cx="885831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3428992" y="681319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rgbClr val="0000FF"/>
                </a:solidFill>
                <a:latin typeface="HY견고딕" pitchFamily="18" charset="-127"/>
                <a:ea typeface="HY견고딕" pitchFamily="18" charset="-127"/>
              </a:rPr>
              <a:t>제작부문</a:t>
            </a:r>
            <a:endParaRPr lang="ko-KR" altLang="en-US" sz="2400" dirty="0">
              <a:solidFill>
                <a:srgbClr val="0000FF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28596" y="1214422"/>
            <a:ext cx="7929618" cy="230832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o-KR" altLang="en-US" b="1" dirty="0" smtClean="0"/>
              <a:t>영상제작</a:t>
            </a:r>
            <a:r>
              <a:rPr lang="en-US" altLang="ko-KR" dirty="0" smtClean="0"/>
              <a:t>- CF, </a:t>
            </a:r>
            <a:r>
              <a:rPr lang="ko-KR" altLang="en-US" dirty="0" smtClean="0"/>
              <a:t>홍보영상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교육영상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 및 단체 영상 등의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~</a:t>
            </a:r>
            <a:r>
              <a:rPr lang="ko-KR" altLang="en-US" dirty="0" err="1" smtClean="0"/>
              <a:t>수억원대의</a:t>
            </a:r>
            <a:r>
              <a:rPr lang="ko-KR" altLang="en-US" dirty="0" smtClean="0"/>
              <a:t> 높은 비용이 소모되며 전문가제작을 필요로 하는 영상물 제작거래</a:t>
            </a:r>
            <a:r>
              <a:rPr lang="en-US" altLang="ko-KR" dirty="0" smtClean="0"/>
              <a:t>.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ko-KR" altLang="en-US" b="1" dirty="0" smtClean="0"/>
              <a:t>방송제작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다큐멘터리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예능</a:t>
            </a:r>
            <a:r>
              <a:rPr lang="en-US" altLang="ko-KR" dirty="0" smtClean="0"/>
              <a:t>, VJ</a:t>
            </a:r>
            <a:r>
              <a:rPr lang="ko-KR" altLang="en-US" dirty="0" smtClean="0"/>
              <a:t>물 등 방송 프로그램에 대해 방송외주 제작사와 방송사간의 제작거래</a:t>
            </a:r>
            <a:r>
              <a:rPr lang="en-US" altLang="ko-KR" dirty="0" smtClean="0"/>
              <a:t>. 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ko-KR" altLang="en-US" b="1" dirty="0" smtClean="0"/>
              <a:t>인쇄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웹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신문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잡지 등의 정기간행물의 광고제작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웹사이트 광고제작 등 높은 비용이 소모되며 전문가 제작을 필요로 하는 </a:t>
            </a:r>
            <a:r>
              <a:rPr lang="ko-KR" altLang="en-US" dirty="0" err="1" smtClean="0"/>
              <a:t>스틸이미지</a:t>
            </a:r>
            <a:r>
              <a:rPr lang="ko-KR" altLang="en-US" dirty="0" smtClean="0"/>
              <a:t> 제작거래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1" name="직사각형 20"/>
          <p:cNvSpPr/>
          <p:nvPr/>
        </p:nvSpPr>
        <p:spPr>
          <a:xfrm>
            <a:off x="428596" y="3857628"/>
            <a:ext cx="8001056" cy="28623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o-KR" altLang="en-US" b="1" dirty="0" smtClean="0"/>
              <a:t>후반작업 </a:t>
            </a:r>
            <a:r>
              <a:rPr lang="en-US" altLang="ko-KR" b="1" dirty="0" smtClean="0"/>
              <a:t>- </a:t>
            </a:r>
            <a:r>
              <a:rPr lang="ko-KR" altLang="en-US" dirty="0" smtClean="0"/>
              <a:t>영상제작 시 필요한 종합편집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매체변환 등의 작업을 담당하는 업체와 영상제작 업체간의 외주제작 거래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제작인력 </a:t>
            </a:r>
            <a:r>
              <a:rPr lang="en-US" altLang="ko-KR" b="1" dirty="0" smtClean="0"/>
              <a:t>- </a:t>
            </a:r>
            <a:r>
              <a:rPr lang="ko-KR" altLang="en-US" dirty="0" smtClean="0"/>
              <a:t>촬영</a:t>
            </a:r>
            <a:r>
              <a:rPr lang="en-US" altLang="ko-KR" dirty="0" smtClean="0"/>
              <a:t>, </a:t>
            </a:r>
            <a:r>
              <a:rPr lang="ko-KR" altLang="en-US" dirty="0" smtClean="0"/>
              <a:t>편집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조명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음향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배우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가수 등 </a:t>
            </a:r>
            <a:r>
              <a:rPr lang="ko-KR" altLang="en-US" dirty="0" smtClean="0"/>
              <a:t>영상제작 시에 </a:t>
            </a:r>
            <a:r>
              <a:rPr lang="ko-KR" altLang="en-US" dirty="0" smtClean="0"/>
              <a:t>필요한 프리랜서 혹은 업체에 속한 전문인력을 </a:t>
            </a:r>
            <a:r>
              <a:rPr lang="ko-KR" altLang="en-US" dirty="0" err="1" smtClean="0"/>
              <a:t>프로젝트팀</a:t>
            </a:r>
            <a:r>
              <a:rPr lang="ko-KR" altLang="en-US" dirty="0" smtClean="0"/>
              <a:t> 형식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혹은 장기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단기로 필요인력만을 구인 구직 할 수 있는 시스템 </a:t>
            </a:r>
          </a:p>
          <a:p>
            <a:endParaRPr lang="en-US" altLang="ko-KR" dirty="0" smtClean="0"/>
          </a:p>
          <a:p>
            <a:r>
              <a:rPr lang="ko-KR" altLang="en-US" b="1" dirty="0" err="1" smtClean="0"/>
              <a:t>준프로제작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- </a:t>
            </a:r>
            <a:r>
              <a:rPr lang="ko-KR" altLang="en-US" dirty="0" smtClean="0"/>
              <a:t>높은 비용이 부담스럽거나 필요치 않은 </a:t>
            </a:r>
            <a:r>
              <a:rPr lang="ko-KR" altLang="en-US" dirty="0" err="1" smtClean="0"/>
              <a:t>콘텐츠</a:t>
            </a:r>
            <a:r>
              <a:rPr lang="ko-KR" altLang="en-US" dirty="0" smtClean="0"/>
              <a:t> 제작 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해당 </a:t>
            </a:r>
            <a:r>
              <a:rPr lang="ko-KR" altLang="en-US" dirty="0" err="1" smtClean="0"/>
              <a:t>콘텐츠를</a:t>
            </a:r>
            <a:r>
              <a:rPr lang="ko-KR" altLang="en-US" dirty="0" smtClean="0"/>
              <a:t> 제작 할 수 있는 관련학과 재학생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일반인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소규모스튜디오 등 </a:t>
            </a:r>
            <a:r>
              <a:rPr lang="ko-KR" altLang="en-US" dirty="0" err="1" smtClean="0"/>
              <a:t>준프로제작자를</a:t>
            </a:r>
            <a:r>
              <a:rPr lang="ko-KR" altLang="en-US" dirty="0" smtClean="0"/>
              <a:t> 이용한 </a:t>
            </a:r>
            <a:r>
              <a:rPr lang="ko-KR" altLang="en-US" dirty="0" err="1" smtClean="0"/>
              <a:t>저가콘텐츠</a:t>
            </a:r>
            <a:r>
              <a:rPr lang="ko-KR" altLang="en-US" dirty="0" smtClean="0"/>
              <a:t> 제작 거래</a:t>
            </a:r>
            <a:endParaRPr lang="ko-KR" alt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142852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ko-KR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사업범주 설명</a:t>
            </a:r>
            <a:endParaRPr lang="ko-KR" altLang="en-US" sz="2800" b="1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50"/>
                            </p:stCondLst>
                            <p:childTnLst>
                              <p:par>
                                <p:cTn id="12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19" grpId="2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</TotalTime>
  <Words>2097</Words>
  <Application>Microsoft Office PowerPoint</Application>
  <PresentationFormat>화면 슬라이드 쇼(4:3)</PresentationFormat>
  <Paragraphs>282</Paragraphs>
  <Slides>22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3" baseType="lpstr">
      <vt:lpstr>Office 테마</vt:lpstr>
      <vt:lpstr>미디어 헤브 사업제안서</vt:lpstr>
      <vt:lpstr>목차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  <vt:lpstr>슬라이드 21</vt:lpstr>
      <vt:lpstr>슬라이드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미디어 헤브 사업계획서</dc:title>
  <dc:creator>복어</dc:creator>
  <cp:lastModifiedBy>복어</cp:lastModifiedBy>
  <cp:revision>189</cp:revision>
  <dcterms:created xsi:type="dcterms:W3CDTF">2010-03-09T03:50:22Z</dcterms:created>
  <dcterms:modified xsi:type="dcterms:W3CDTF">2010-06-01T05:30:48Z</dcterms:modified>
</cp:coreProperties>
</file>